
<file path=[Content_Types].xml><?xml version="1.0" encoding="utf-8"?>
<Types xmlns="http://schemas.openxmlformats.org/package/2006/content-types">
  <Default Extension="jpeg" ContentType="image/jpeg"/>
  <Default Extension="jpg" ContentType="image/pn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slideLayouts/slideLayout6.xml" ContentType="application/vnd.openxmlformats-officedocument.presentationml.slideLayout+xml"/>
  <Override PartName="/ppt/theme/theme3.xml" ContentType="application/vnd.openxmlformats-officedocument.them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ink/ink1.xml" ContentType="application/inkml+xml"/>
  <Override PartName="/ppt/ink/ink2.xml" ContentType="application/inkml+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4"/>
    <p:sldMasterId id="2147483697" r:id="rId5"/>
    <p:sldMasterId id="2147483695" r:id="rId6"/>
    <p:sldMasterId id="2147483684" r:id="rId7"/>
  </p:sldMasterIdLst>
  <p:notesMasterIdLst>
    <p:notesMasterId r:id="rId41"/>
  </p:notesMasterIdLst>
  <p:handoutMasterIdLst>
    <p:handoutMasterId r:id="rId42"/>
  </p:handoutMasterIdLst>
  <p:sldIdLst>
    <p:sldId id="271" r:id="rId8"/>
    <p:sldId id="274" r:id="rId9"/>
    <p:sldId id="259" r:id="rId10"/>
    <p:sldId id="269" r:id="rId11"/>
    <p:sldId id="270" r:id="rId12"/>
    <p:sldId id="273" r:id="rId13"/>
    <p:sldId id="285" r:id="rId14"/>
    <p:sldId id="282" r:id="rId15"/>
    <p:sldId id="291" r:id="rId16"/>
    <p:sldId id="292" r:id="rId17"/>
    <p:sldId id="295" r:id="rId18"/>
    <p:sldId id="293" r:id="rId19"/>
    <p:sldId id="261" r:id="rId20"/>
    <p:sldId id="267" r:id="rId21"/>
    <p:sldId id="278" r:id="rId22"/>
    <p:sldId id="283" r:id="rId23"/>
    <p:sldId id="286" r:id="rId24"/>
    <p:sldId id="279" r:id="rId25"/>
    <p:sldId id="296" r:id="rId26"/>
    <p:sldId id="297" r:id="rId27"/>
    <p:sldId id="298" r:id="rId28"/>
    <p:sldId id="280" r:id="rId29"/>
    <p:sldId id="281" r:id="rId30"/>
    <p:sldId id="289" r:id="rId31"/>
    <p:sldId id="260" r:id="rId32"/>
    <p:sldId id="288" r:id="rId33"/>
    <p:sldId id="287" r:id="rId34"/>
    <p:sldId id="290" r:id="rId35"/>
    <p:sldId id="264" r:id="rId36"/>
    <p:sldId id="284" r:id="rId37"/>
    <p:sldId id="299" r:id="rId38"/>
    <p:sldId id="301" r:id="rId39"/>
    <p:sldId id="300"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Before the session" id="{9248E0E9-B469-42C5-B521-34DBB63F9E0C}">
          <p14:sldIdLst>
            <p14:sldId id="271"/>
            <p14:sldId id="274"/>
            <p14:sldId id="259"/>
            <p14:sldId id="269"/>
            <p14:sldId id="270"/>
          </p14:sldIdLst>
        </p14:section>
        <p14:section name="The session" id="{9BCE8471-468A-4538-82B3-E4E62B0A593E}">
          <p14:sldIdLst>
            <p14:sldId id="273"/>
            <p14:sldId id="285"/>
            <p14:sldId id="282"/>
            <p14:sldId id="291"/>
            <p14:sldId id="292"/>
            <p14:sldId id="295"/>
            <p14:sldId id="293"/>
            <p14:sldId id="261"/>
            <p14:sldId id="267"/>
            <p14:sldId id="278"/>
            <p14:sldId id="283"/>
            <p14:sldId id="286"/>
            <p14:sldId id="279"/>
            <p14:sldId id="296"/>
            <p14:sldId id="297"/>
            <p14:sldId id="298"/>
            <p14:sldId id="280"/>
            <p14:sldId id="281"/>
            <p14:sldId id="289"/>
            <p14:sldId id="260"/>
            <p14:sldId id="288"/>
            <p14:sldId id="287"/>
            <p14:sldId id="290"/>
            <p14:sldId id="264"/>
            <p14:sldId id="284"/>
            <p14:sldId id="299"/>
            <p14:sldId id="301"/>
            <p14:sldId id="300"/>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ECC00"/>
    <a:srgbClr val="FFD130"/>
    <a:srgbClr val="346297"/>
    <a:srgbClr val="6FAD47"/>
    <a:srgbClr val="FFCC00"/>
    <a:srgbClr val="000000"/>
    <a:srgbClr val="3B2B46"/>
    <a:srgbClr val="FFFFFF"/>
    <a:srgbClr val="346296"/>
    <a:srgbClr val="E6466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242" autoAdjust="0"/>
    <p:restoredTop sz="74628" autoAdjust="0"/>
  </p:normalViewPr>
  <p:slideViewPr>
    <p:cSldViewPr snapToGrid="0">
      <p:cViewPr varScale="1">
        <p:scale>
          <a:sx n="103" d="100"/>
          <a:sy n="103" d="100"/>
        </p:scale>
        <p:origin x="1520" y="184"/>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p:scale>
          <a:sx n="200" d="100"/>
          <a:sy n="200" d="100"/>
        </p:scale>
        <p:origin x="1392" y="14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handoutMaster" Target="handoutMasters/handoutMaster1.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9.xml"/><Relationship Id="rId29" Type="http://schemas.openxmlformats.org/officeDocument/2006/relationships/slide" Target="slides/slide22.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presProps" Target="presProps.xml"/><Relationship Id="rId8" Type="http://schemas.openxmlformats.org/officeDocument/2006/relationships/slide" Target="slides/slide1.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tableStyles" Target="tableStyles.xml"/><Relationship Id="rId20" Type="http://schemas.openxmlformats.org/officeDocument/2006/relationships/slide" Target="slides/slide13.xml"/><Relationship Id="rId41"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ABDC4E67-8CB2-26CB-9842-22F9A691D93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Espace réservé de la date 2">
            <a:extLst>
              <a:ext uri="{FF2B5EF4-FFF2-40B4-BE49-F238E27FC236}">
                <a16:creationId xmlns:a16="http://schemas.microsoft.com/office/drawing/2014/main" id="{CE31EB5F-53B0-CDA3-72A4-3FA9BE40D0E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9440670-43D7-400A-ABC5-B69E064DBB37}" type="datetimeFigureOut">
              <a:rPr lang="en-GB" smtClean="0"/>
              <a:t>12/06/2025</a:t>
            </a:fld>
            <a:endParaRPr lang="en-GB"/>
          </a:p>
        </p:txBody>
      </p:sp>
      <p:sp>
        <p:nvSpPr>
          <p:cNvPr id="4" name="Espace réservé du pied de page 3">
            <a:extLst>
              <a:ext uri="{FF2B5EF4-FFF2-40B4-BE49-F238E27FC236}">
                <a16:creationId xmlns:a16="http://schemas.microsoft.com/office/drawing/2014/main" id="{00EB1E06-E4F0-A1A2-1EFB-AD58FA1AF7A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Espace réservé du numéro de diapositive 4">
            <a:extLst>
              <a:ext uri="{FF2B5EF4-FFF2-40B4-BE49-F238E27FC236}">
                <a16:creationId xmlns:a16="http://schemas.microsoft.com/office/drawing/2014/main" id="{47061963-6110-4C16-C593-C8C56E4881C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8274045-2E90-4839-9E75-1C1FCF04B584}" type="slidenum">
              <a:rPr lang="en-GB" smtClean="0"/>
              <a:t>‹#›</a:t>
            </a:fld>
            <a:endParaRPr lang="en-GB"/>
          </a:p>
        </p:txBody>
      </p:sp>
    </p:spTree>
    <p:extLst>
      <p:ext uri="{BB962C8B-B14F-4D97-AF65-F5344CB8AC3E}">
        <p14:creationId xmlns:p14="http://schemas.microsoft.com/office/powerpoint/2010/main" val="2140183071"/>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0T18:36:15.915"/>
    </inkml:context>
    <inkml:brush xml:id="br0">
      <inkml:brushProperty name="width" value="0.1" units="cm"/>
      <inkml:brushProperty name="height" value="0.1" units="cm"/>
    </inkml:brush>
  </inkml:definitions>
  <inkml:trace contextRef="#ctx0" brushRef="#br0">0 1 24575,'3'0'0,"-1"0"0,0 0 0,1 1 0,-1 0 0,0-1 0,1 1 0,-1 0 0,0 0 0,0 0 0,0 0 0,1 0 0,-1 1 0,1 1 0,8 4 0,66 45 0,73 68 0,35 38-498,-7 8 0,197 239 0,-273-280 367,-6 5 0,-5 4 1,-6 3-1,97 216 0,-145-260 130,-4 0-1,-4 2 1,-5 1-1,-3 2 1,-5 0-1,-4 0 1,-2 161-1,-14-42-500,-34 226-1,25-361-4523</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0T18:36:15.916"/>
    </inkml:context>
    <inkml:brush xml:id="br0">
      <inkml:brushProperty name="width" value="0.1" units="cm"/>
      <inkml:brushProperty name="height" value="0.1" units="cm"/>
    </inkml:brush>
  </inkml:definitions>
  <inkml:trace contextRef="#ctx0" brushRef="#br0">1 0 24575,'5'1'0,"1"-1"0,-1 1 0,0 1 0,1-1 0,-1 1 0,0 0 0,0 0 0,0 0 0,0 1 0,0 0 0,-1 0 0,8 5 0,50 51 0,-49-45 0,29 28 0,-2 2 0,-3 1 0,50 78 0,-21-5 0,-35-59 0,55 76 0,-85-133 0,1 1 0,-1-1 0,1 1 0,0-1 0,0 0 0,1 1 0,-1-1 0,0 0 0,1-1 0,-1 1 0,1 0 0,-1-1 0,1 1 0,0-1 0,0 0 0,0 0 0,0 0 0,-1 0 0,1 0 0,0-1 0,1 1 0,-1-1 0,0 0 0,0 0 0,0 0 0,0-1 0,0 1 0,0 0 0,0-1 0,0 0 0,0 0 0,0 0 0,-1 0 0,1 0 0,0-1 0,0 1 0,-1-1 0,1 0 0,2-3 0,11-8 0,-1-1 0,0-1 0,-1-1 0,22-32 0,-17 23 0,289-389 0,-303 408-195,-1 1 0,1-1 0,0 1 0,1 0 0,-1 0 0,7-4 0,4 1-6631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1B03A4-75C9-4E3D-9183-2102CA9AEC33}" type="datetimeFigureOut">
              <a:rPr lang="en-GB" smtClean="0"/>
              <a:t>12/06/2025</a:t>
            </a:fld>
            <a:endParaRPr lang="en-GB"/>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GB"/>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839206-A81D-4F76-8486-302187992F73}" type="slidenum">
              <a:rPr lang="en-GB" smtClean="0"/>
              <a:t>‹#›</a:t>
            </a:fld>
            <a:endParaRPr lang="en-GB"/>
          </a:p>
        </p:txBody>
      </p:sp>
    </p:spTree>
    <p:extLst>
      <p:ext uri="{BB962C8B-B14F-4D97-AF65-F5344CB8AC3E}">
        <p14:creationId xmlns:p14="http://schemas.microsoft.com/office/powerpoint/2010/main" val="32308071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en.wikipedia.org/wiki/High-bandwidth_Digital_Content_Protection" TargetMode="External"/><Relationship Id="rId2" Type="http://schemas.openxmlformats.org/officeDocument/2006/relationships/slide" Target="../slides/slide1.xml"/><Relationship Id="rId1" Type="http://schemas.openxmlformats.org/officeDocument/2006/relationships/notesMaster" Target="../notesMasters/notesMaster1.xml"/><Relationship Id="rId5" Type="http://schemas.openxmlformats.org/officeDocument/2006/relationships/hyperlink" Target="https://vimeo.com/thorstenbutz/byourself" TargetMode="External"/><Relationship Id="rId4" Type="http://schemas.openxmlformats.org/officeDocument/2006/relationships/image" Target="../media/image11.png"/></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a:xfrm>
            <a:off x="685800" y="4400549"/>
            <a:ext cx="2743200" cy="4467225"/>
          </a:xfrm>
        </p:spPr>
        <p:txBody>
          <a:bodyPr/>
          <a:lstStyle/>
          <a:p>
            <a:pPr>
              <a:lnSpc>
                <a:spcPct val="110000"/>
              </a:lnSpc>
            </a:pPr>
            <a:r>
              <a:rPr lang="en-US" sz="900" b="1" dirty="0">
                <a:latin typeface="Aptos" panose="020B0004020202020204" pitchFamily="34" charset="0"/>
              </a:rPr>
              <a:t>The fine print (additional information)</a:t>
            </a:r>
          </a:p>
          <a:p>
            <a:pPr>
              <a:lnSpc>
                <a:spcPct val="110000"/>
              </a:lnSpc>
            </a:pPr>
            <a:endParaRPr lang="en-US" sz="900" dirty="0">
              <a:latin typeface="Aptos" panose="020B0004020202020204" pitchFamily="34" charset="0"/>
            </a:endParaRPr>
          </a:p>
          <a:p>
            <a:pPr>
              <a:lnSpc>
                <a:spcPct val="110000"/>
              </a:lnSpc>
            </a:pPr>
            <a:r>
              <a:rPr lang="en-US" sz="900" dirty="0">
                <a:latin typeface="Aptos" panose="020B0004020202020204" pitchFamily="34" charset="0"/>
              </a:rPr>
              <a:t>Why should you care about HDCP? </a:t>
            </a:r>
          </a:p>
          <a:p>
            <a:pPr>
              <a:lnSpc>
                <a:spcPct val="110000"/>
              </a:lnSpc>
            </a:pPr>
            <a:endParaRPr lang="en-US" sz="900" dirty="0">
              <a:latin typeface="Aptos" panose="020B0004020202020204" pitchFamily="34" charset="0"/>
            </a:endParaRPr>
          </a:p>
          <a:p>
            <a:pPr>
              <a:lnSpc>
                <a:spcPct val="110000"/>
              </a:lnSpc>
            </a:pPr>
            <a:r>
              <a:rPr lang="en-US" sz="900" dirty="0">
                <a:latin typeface="Aptos" panose="020B0004020202020204" pitchFamily="34" charset="0"/>
              </a:rPr>
              <a:t>"</a:t>
            </a:r>
            <a:r>
              <a:rPr lang="en-US" sz="900" i="1" dirty="0">
                <a:latin typeface="Aptos" panose="020B0004020202020204" pitchFamily="34" charset="0"/>
              </a:rPr>
              <a:t>High-bandwidth Digital Content Protection (HDCP) is a form of digital copy protection developed by Intel Corporation to prevent copying of digital audio and video content as it travels across connections. Types of connections include DisplayPort (DP), Digital Visual Interface (DVI), and High-Definition Multimedia Interface (HDMI), as well as less popular or now deprecated protocols like Gigabit Video Interface (GVIF) and Unified Display Interface (UDI).</a:t>
            </a:r>
            <a:r>
              <a:rPr lang="en-US" sz="900" dirty="0">
                <a:latin typeface="Aptos" panose="020B0004020202020204" pitchFamily="34" charset="0"/>
              </a:rPr>
              <a:t>"</a:t>
            </a:r>
          </a:p>
          <a:p>
            <a:pPr>
              <a:lnSpc>
                <a:spcPct val="110000"/>
              </a:lnSpc>
            </a:pPr>
            <a:r>
              <a:rPr lang="de-DE" sz="900" dirty="0">
                <a:latin typeface="Aptos" panose="020B0004020202020204" pitchFamily="34" charset="0"/>
                <a:hlinkClick r:id="rId3"/>
              </a:rPr>
              <a:t>https://en.wikipedia.org/wiki/High-bandwidth_Digital_Content_Protection</a:t>
            </a:r>
            <a:endParaRPr lang="de-DE" sz="900" dirty="0">
              <a:latin typeface="Aptos" panose="020B0004020202020204" pitchFamily="34" charset="0"/>
            </a:endParaRPr>
          </a:p>
          <a:p>
            <a:pPr>
              <a:lnSpc>
                <a:spcPct val="110000"/>
              </a:lnSpc>
            </a:pPr>
            <a:endParaRPr lang="de-DE" sz="900" dirty="0">
              <a:latin typeface="Aptos" panose="020B0004020202020204" pitchFamily="34" charset="0"/>
            </a:endParaRPr>
          </a:p>
          <a:p>
            <a:pPr>
              <a:lnSpc>
                <a:spcPct val="110000"/>
              </a:lnSpc>
            </a:pPr>
            <a:r>
              <a:rPr lang="de-DE" sz="900" dirty="0" err="1">
                <a:latin typeface="Aptos" panose="020B0004020202020204" pitchFamily="34" charset="0"/>
              </a:rPr>
              <a:t>Some</a:t>
            </a:r>
            <a:r>
              <a:rPr lang="de-DE" sz="900" dirty="0">
                <a:latin typeface="Aptos" panose="020B0004020202020204" pitchFamily="34" charset="0"/>
              </a:rPr>
              <a:t> </a:t>
            </a:r>
            <a:r>
              <a:rPr lang="de-DE" sz="900" dirty="0" err="1">
                <a:latin typeface="Aptos" panose="020B0004020202020204" pitchFamily="34" charset="0"/>
              </a:rPr>
              <a:t>notebooks</a:t>
            </a:r>
            <a:r>
              <a:rPr lang="de-DE" sz="900" dirty="0">
                <a:latin typeface="Aptos" panose="020B0004020202020204" pitchFamily="34" charset="0"/>
              </a:rPr>
              <a:t> </a:t>
            </a:r>
            <a:r>
              <a:rPr lang="de-DE" sz="900" dirty="0" err="1">
                <a:latin typeface="Aptos" panose="020B0004020202020204" pitchFamily="34" charset="0"/>
              </a:rPr>
              <a:t>ignore</a:t>
            </a:r>
            <a:r>
              <a:rPr lang="de-DE" sz="900" dirty="0">
                <a:latin typeface="Aptos" panose="020B0004020202020204" pitchFamily="34" charset="0"/>
              </a:rPr>
              <a:t> </a:t>
            </a:r>
            <a:r>
              <a:rPr lang="de-DE" sz="900" dirty="0" err="1">
                <a:latin typeface="Aptos" panose="020B0004020202020204" pitchFamily="34" charset="0"/>
              </a:rPr>
              <a:t>the</a:t>
            </a:r>
            <a:r>
              <a:rPr lang="de-DE" sz="900" dirty="0">
                <a:latin typeface="Aptos" panose="020B0004020202020204" pitchFamily="34" charset="0"/>
              </a:rPr>
              <a:t> HDCP </a:t>
            </a:r>
            <a:r>
              <a:rPr lang="de-DE" sz="900" dirty="0" err="1">
                <a:latin typeface="Aptos" panose="020B0004020202020204" pitchFamily="34" charset="0"/>
              </a:rPr>
              <a:t>standard</a:t>
            </a:r>
            <a:r>
              <a:rPr lang="de-DE" sz="900" dirty="0">
                <a:latin typeface="Aptos" panose="020B0004020202020204" pitchFamily="34" charset="0"/>
              </a:rPr>
              <a:t>, </a:t>
            </a:r>
            <a:r>
              <a:rPr lang="de-DE" sz="900" dirty="0" err="1">
                <a:latin typeface="Aptos" panose="020B0004020202020204" pitchFamily="34" charset="0"/>
              </a:rPr>
              <a:t>some</a:t>
            </a:r>
            <a:r>
              <a:rPr lang="de-DE" sz="900" dirty="0">
                <a:latin typeface="Aptos" panose="020B0004020202020204" pitchFamily="34" charset="0"/>
              </a:rPr>
              <a:t> </a:t>
            </a:r>
            <a:r>
              <a:rPr lang="de-DE" sz="900" dirty="0" err="1">
                <a:latin typeface="Aptos" panose="020B0004020202020204" pitchFamily="34" charset="0"/>
              </a:rPr>
              <a:t>vendors</a:t>
            </a:r>
            <a:r>
              <a:rPr lang="de-DE" sz="900" dirty="0">
                <a:latin typeface="Aptos" panose="020B0004020202020204" pitchFamily="34" charset="0"/>
              </a:rPr>
              <a:t> </a:t>
            </a:r>
            <a:r>
              <a:rPr lang="de-DE" sz="900" dirty="0" err="1">
                <a:latin typeface="Aptos" panose="020B0004020202020204" pitchFamily="34" charset="0"/>
              </a:rPr>
              <a:t>comply</a:t>
            </a:r>
            <a:r>
              <a:rPr lang="de-DE" sz="900" dirty="0">
                <a:latin typeface="Aptos" panose="020B0004020202020204" pitchFamily="34" charset="0"/>
              </a:rPr>
              <a:t> </a:t>
            </a:r>
            <a:r>
              <a:rPr lang="de-DE" sz="900" dirty="0" err="1">
                <a:latin typeface="Aptos" panose="020B0004020202020204" pitchFamily="34" charset="0"/>
              </a:rPr>
              <a:t>with</a:t>
            </a:r>
            <a:r>
              <a:rPr lang="de-DE" sz="900" dirty="0">
                <a:latin typeface="Aptos" panose="020B0004020202020204" pitchFamily="34" charset="0"/>
              </a:rPr>
              <a:t> </a:t>
            </a:r>
            <a:r>
              <a:rPr lang="de-DE" sz="900" dirty="0" err="1">
                <a:latin typeface="Aptos" panose="020B0004020202020204" pitchFamily="34" charset="0"/>
              </a:rPr>
              <a:t>the</a:t>
            </a:r>
            <a:r>
              <a:rPr lang="de-DE" sz="900" dirty="0">
                <a:latin typeface="Aptos" panose="020B0004020202020204" pitchFamily="34" charset="0"/>
              </a:rPr>
              <a:t> </a:t>
            </a:r>
            <a:r>
              <a:rPr lang="de-DE" sz="900" dirty="0" err="1">
                <a:latin typeface="Aptos" panose="020B0004020202020204" pitchFamily="34" charset="0"/>
              </a:rPr>
              <a:t>standard</a:t>
            </a:r>
            <a:r>
              <a:rPr lang="de-DE" sz="900" dirty="0">
                <a:latin typeface="Aptos" panose="020B0004020202020204" pitchFamily="34" charset="0"/>
              </a:rPr>
              <a:t>. Apple and Microsoft </a:t>
            </a:r>
            <a:r>
              <a:rPr lang="de-DE" sz="900" dirty="0" err="1">
                <a:latin typeface="Aptos" panose="020B0004020202020204" pitchFamily="34" charset="0"/>
              </a:rPr>
              <a:t>are</a:t>
            </a:r>
            <a:r>
              <a:rPr lang="de-DE" sz="900" dirty="0">
                <a:latin typeface="Aptos" panose="020B0004020202020204" pitchFamily="34" charset="0"/>
              </a:rPr>
              <a:t> </a:t>
            </a:r>
            <a:r>
              <a:rPr lang="de-DE" sz="900" dirty="0" err="1">
                <a:latin typeface="Aptos" panose="020B0004020202020204" pitchFamily="34" charset="0"/>
              </a:rPr>
              <a:t>somehow</a:t>
            </a:r>
            <a:r>
              <a:rPr lang="de-DE" sz="900" dirty="0">
                <a:latin typeface="Aptos" panose="020B0004020202020204" pitchFamily="34" charset="0"/>
              </a:rPr>
              <a:t> </a:t>
            </a:r>
            <a:r>
              <a:rPr lang="de-DE" sz="900" dirty="0" err="1">
                <a:latin typeface="Aptos" panose="020B0004020202020204" pitchFamily="34" charset="0"/>
              </a:rPr>
              <a:t>famous</a:t>
            </a:r>
            <a:r>
              <a:rPr lang="de-DE" sz="900" dirty="0">
                <a:latin typeface="Aptos" panose="020B0004020202020204" pitchFamily="34" charset="0"/>
              </a:rPr>
              <a:t> </a:t>
            </a:r>
            <a:r>
              <a:rPr lang="de-DE" sz="900" dirty="0" err="1">
                <a:latin typeface="Aptos" panose="020B0004020202020204" pitchFamily="34" charset="0"/>
              </a:rPr>
              <a:t>for</a:t>
            </a:r>
            <a:r>
              <a:rPr lang="de-DE" sz="900" dirty="0">
                <a:latin typeface="Aptos" panose="020B0004020202020204" pitchFamily="34" charset="0"/>
              </a:rPr>
              <a:t> </a:t>
            </a:r>
            <a:r>
              <a:rPr lang="de-DE" sz="900" dirty="0" err="1">
                <a:latin typeface="Aptos" panose="020B0004020202020204" pitchFamily="34" charset="0"/>
              </a:rPr>
              <a:t>strictly</a:t>
            </a:r>
            <a:r>
              <a:rPr lang="de-DE" sz="900" dirty="0">
                <a:latin typeface="Aptos" panose="020B0004020202020204" pitchFamily="34" charset="0"/>
              </a:rPr>
              <a:t> </a:t>
            </a:r>
            <a:r>
              <a:rPr lang="de-DE" sz="900" dirty="0" err="1">
                <a:latin typeface="Aptos" panose="020B0004020202020204" pitchFamily="34" charset="0"/>
              </a:rPr>
              <a:t>following</a:t>
            </a:r>
            <a:r>
              <a:rPr lang="de-DE" sz="900" dirty="0">
                <a:latin typeface="Aptos" panose="020B0004020202020204" pitchFamily="34" charset="0"/>
              </a:rPr>
              <a:t> </a:t>
            </a:r>
            <a:r>
              <a:rPr lang="de-DE" sz="900" dirty="0" err="1">
                <a:latin typeface="Aptos" panose="020B0004020202020204" pitchFamily="34" charset="0"/>
              </a:rPr>
              <a:t>the</a:t>
            </a:r>
            <a:r>
              <a:rPr lang="de-DE" sz="900" dirty="0">
                <a:latin typeface="Aptos" panose="020B0004020202020204" pitchFamily="34" charset="0"/>
              </a:rPr>
              <a:t> HDCP </a:t>
            </a:r>
            <a:r>
              <a:rPr lang="de-DE" sz="900" dirty="0" err="1">
                <a:latin typeface="Aptos" panose="020B0004020202020204" pitchFamily="34" charset="0"/>
              </a:rPr>
              <a:t>guidelines</a:t>
            </a:r>
            <a:r>
              <a:rPr lang="de-DE" sz="900" dirty="0">
                <a:latin typeface="Aptos" panose="020B0004020202020204" pitchFamily="34" charset="0"/>
              </a:rPr>
              <a:t>. </a:t>
            </a:r>
            <a:r>
              <a:rPr lang="de-DE" sz="900" dirty="0" err="1">
                <a:latin typeface="Aptos" panose="020B0004020202020204" pitchFamily="34" charset="0"/>
              </a:rPr>
              <a:t>Sadly</a:t>
            </a:r>
            <a:r>
              <a:rPr lang="de-DE" sz="900" dirty="0">
                <a:latin typeface="Aptos" panose="020B0004020202020204" pitchFamily="34" charset="0"/>
              </a:rPr>
              <a:t>, </a:t>
            </a:r>
            <a:r>
              <a:rPr lang="de-DE" sz="900" dirty="0" err="1">
                <a:latin typeface="Aptos" panose="020B0004020202020204" pitchFamily="34" charset="0"/>
              </a:rPr>
              <a:t>we</a:t>
            </a:r>
            <a:r>
              <a:rPr lang="de-DE" sz="900" dirty="0">
                <a:latin typeface="Aptos" panose="020B0004020202020204" pitchFamily="34" charset="0"/>
              </a:rPr>
              <a:t> will not </a:t>
            </a:r>
            <a:r>
              <a:rPr lang="de-DE" sz="900" dirty="0" err="1">
                <a:latin typeface="Aptos" panose="020B0004020202020204" pitchFamily="34" charset="0"/>
              </a:rPr>
              <a:t>be</a:t>
            </a:r>
            <a:r>
              <a:rPr lang="de-DE" sz="900" dirty="0">
                <a:latin typeface="Aptos" panose="020B0004020202020204" pitchFamily="34" charset="0"/>
              </a:rPr>
              <a:t> </a:t>
            </a:r>
            <a:r>
              <a:rPr lang="de-DE" sz="900" dirty="0" err="1">
                <a:latin typeface="Aptos" panose="020B0004020202020204" pitchFamily="34" charset="0"/>
              </a:rPr>
              <a:t>able</a:t>
            </a:r>
            <a:r>
              <a:rPr lang="de-DE" sz="900" dirty="0">
                <a:latin typeface="Aptos" panose="020B0004020202020204" pitchFamily="34" charset="0"/>
              </a:rPr>
              <a:t> </a:t>
            </a:r>
            <a:r>
              <a:rPr lang="de-DE" sz="900" dirty="0" err="1">
                <a:latin typeface="Aptos" panose="020B0004020202020204" pitchFamily="34" charset="0"/>
              </a:rPr>
              <a:t>to</a:t>
            </a:r>
            <a:r>
              <a:rPr lang="de-DE" sz="900" dirty="0">
                <a:latin typeface="Aptos" panose="020B0004020202020204" pitchFamily="34" charset="0"/>
              </a:rPr>
              <a:t> </a:t>
            </a:r>
            <a:r>
              <a:rPr lang="de-DE" sz="900" dirty="0" err="1">
                <a:latin typeface="Aptos" panose="020B0004020202020204" pitchFamily="34" charset="0"/>
              </a:rPr>
              <a:t>guarantee</a:t>
            </a:r>
            <a:r>
              <a:rPr lang="de-DE" sz="900" dirty="0">
                <a:latin typeface="Aptos" panose="020B0004020202020204" pitchFamily="34" charset="0"/>
              </a:rPr>
              <a:t>, </a:t>
            </a:r>
            <a:r>
              <a:rPr lang="de-DE" sz="900" dirty="0" err="1">
                <a:latin typeface="Aptos" panose="020B0004020202020204" pitchFamily="34" charset="0"/>
              </a:rPr>
              <a:t>that</a:t>
            </a:r>
            <a:r>
              <a:rPr lang="de-DE" sz="900" dirty="0">
                <a:latin typeface="Aptos" panose="020B0004020202020204" pitchFamily="34" charset="0"/>
              </a:rPr>
              <a:t> </a:t>
            </a:r>
            <a:r>
              <a:rPr lang="de-DE" sz="900" dirty="0" err="1">
                <a:latin typeface="Aptos" panose="020B0004020202020204" pitchFamily="34" charset="0"/>
              </a:rPr>
              <a:t>your</a:t>
            </a:r>
            <a:r>
              <a:rPr lang="de-DE" sz="900" dirty="0">
                <a:latin typeface="Aptos" panose="020B0004020202020204" pitchFamily="34" charset="0"/>
              </a:rPr>
              <a:t> </a:t>
            </a:r>
            <a:r>
              <a:rPr lang="de-DE" sz="900" dirty="0" err="1">
                <a:latin typeface="Aptos" panose="020B0004020202020204" pitchFamily="34" charset="0"/>
              </a:rPr>
              <a:t>session</a:t>
            </a:r>
            <a:r>
              <a:rPr lang="de-DE" sz="900" dirty="0">
                <a:latin typeface="Aptos" panose="020B0004020202020204" pitchFamily="34" charset="0"/>
              </a:rPr>
              <a:t> </a:t>
            </a:r>
            <a:r>
              <a:rPr lang="de-DE" sz="900" dirty="0" err="1">
                <a:latin typeface="Aptos" panose="020B0004020202020204" pitchFamily="34" charset="0"/>
              </a:rPr>
              <a:t>can</a:t>
            </a:r>
            <a:r>
              <a:rPr lang="de-DE" sz="900" dirty="0">
                <a:latin typeface="Aptos" panose="020B0004020202020204" pitchFamily="34" charset="0"/>
              </a:rPr>
              <a:t> </a:t>
            </a:r>
            <a:r>
              <a:rPr lang="de-DE" sz="900" dirty="0" err="1">
                <a:latin typeface="Aptos" panose="020B0004020202020204" pitchFamily="34" charset="0"/>
              </a:rPr>
              <a:t>be</a:t>
            </a:r>
            <a:r>
              <a:rPr lang="de-DE" sz="900" dirty="0">
                <a:latin typeface="Aptos" panose="020B0004020202020204" pitchFamily="34" charset="0"/>
              </a:rPr>
              <a:t> </a:t>
            </a:r>
            <a:r>
              <a:rPr lang="de-DE" sz="900" dirty="0" err="1">
                <a:latin typeface="Aptos" panose="020B0004020202020204" pitchFamily="34" charset="0"/>
              </a:rPr>
              <a:t>recorded</a:t>
            </a:r>
            <a:r>
              <a:rPr lang="de-DE" sz="900" dirty="0">
                <a:latin typeface="Aptos" panose="020B0004020202020204" pitchFamily="34" charset="0"/>
              </a:rPr>
              <a:t> in </a:t>
            </a:r>
            <a:r>
              <a:rPr lang="de-DE" sz="900" dirty="0" err="1">
                <a:latin typeface="Aptos" panose="020B0004020202020204" pitchFamily="34" charset="0"/>
              </a:rPr>
              <a:t>the</a:t>
            </a:r>
            <a:r>
              <a:rPr lang="de-DE" sz="900" dirty="0">
                <a:latin typeface="Aptos" panose="020B0004020202020204" pitchFamily="34" charset="0"/>
              </a:rPr>
              <a:t> </a:t>
            </a:r>
            <a:r>
              <a:rPr lang="de-DE" sz="900" dirty="0" err="1">
                <a:latin typeface="Aptos" panose="020B0004020202020204" pitchFamily="34" charset="0"/>
              </a:rPr>
              <a:t>latter</a:t>
            </a:r>
            <a:r>
              <a:rPr lang="de-DE" sz="900" dirty="0">
                <a:latin typeface="Aptos" panose="020B0004020202020204" pitchFamily="34" charset="0"/>
              </a:rPr>
              <a:t> </a:t>
            </a:r>
            <a:r>
              <a:rPr lang="de-DE" sz="900" dirty="0" err="1">
                <a:latin typeface="Aptos" panose="020B0004020202020204" pitchFamily="34" charset="0"/>
              </a:rPr>
              <a:t>case</a:t>
            </a:r>
            <a:r>
              <a:rPr lang="de-DE" sz="900" dirty="0">
                <a:latin typeface="Aptos" panose="020B0004020202020204" pitchFamily="34" charset="0"/>
              </a:rPr>
              <a:t>.</a:t>
            </a:r>
          </a:p>
          <a:p>
            <a:pPr>
              <a:lnSpc>
                <a:spcPct val="110000"/>
              </a:lnSpc>
            </a:pPr>
            <a:endParaRPr lang="de-DE" sz="900" dirty="0">
              <a:latin typeface="Aptos" panose="020B0004020202020204" pitchFamily="34" charset="0"/>
            </a:endParaRPr>
          </a:p>
          <a:p>
            <a:pPr>
              <a:lnSpc>
                <a:spcPct val="110000"/>
              </a:lnSpc>
            </a:pPr>
            <a:r>
              <a:rPr lang="de-DE" sz="900" dirty="0">
                <a:latin typeface="Aptos" panose="020B0004020202020204" pitchFamily="34" charset="0"/>
              </a:rPr>
              <a:t>But </a:t>
            </a:r>
            <a:r>
              <a:rPr lang="de-DE" sz="900" dirty="0" err="1">
                <a:latin typeface="Aptos" panose="020B0004020202020204" pitchFamily="34" charset="0"/>
              </a:rPr>
              <a:t>you</a:t>
            </a:r>
            <a:r>
              <a:rPr lang="de-DE" sz="900" dirty="0">
                <a:latin typeface="Aptos" panose="020B0004020202020204" pitchFamily="34" charset="0"/>
              </a:rPr>
              <a:t> </a:t>
            </a:r>
            <a:r>
              <a:rPr lang="de-DE" sz="900" dirty="0" err="1">
                <a:latin typeface="Aptos" panose="020B0004020202020204" pitchFamily="34" charset="0"/>
              </a:rPr>
              <a:t>can</a:t>
            </a:r>
            <a:r>
              <a:rPr lang="de-DE" sz="900" dirty="0">
                <a:latin typeface="Aptos" panose="020B0004020202020204" pitchFamily="34" charset="0"/>
              </a:rPr>
              <a:t> do simple </a:t>
            </a:r>
            <a:r>
              <a:rPr lang="de-DE" sz="900" dirty="0" err="1">
                <a:latin typeface="Aptos" panose="020B0004020202020204" pitchFamily="34" charset="0"/>
              </a:rPr>
              <a:t>things</a:t>
            </a:r>
            <a:r>
              <a:rPr lang="de-DE" sz="900" dirty="0">
                <a:latin typeface="Aptos" panose="020B0004020202020204" pitchFamily="34" charset="0"/>
              </a:rPr>
              <a:t>, </a:t>
            </a:r>
            <a:r>
              <a:rPr lang="de-DE" sz="900" dirty="0" err="1">
                <a:latin typeface="Aptos" panose="020B0004020202020204" pitchFamily="34" charset="0"/>
              </a:rPr>
              <a:t>to</a:t>
            </a:r>
            <a:r>
              <a:rPr lang="de-DE" sz="900" dirty="0">
                <a:latin typeface="Aptos" panose="020B0004020202020204" pitchFamily="34" charset="0"/>
              </a:rPr>
              <a:t>  </a:t>
            </a:r>
            <a:r>
              <a:rPr lang="de-DE" sz="900" dirty="0" err="1">
                <a:latin typeface="Aptos" panose="020B0004020202020204" pitchFamily="34" charset="0"/>
              </a:rPr>
              <a:t>overcome</a:t>
            </a:r>
            <a:r>
              <a:rPr lang="de-DE" sz="900" dirty="0">
                <a:latin typeface="Aptos" panose="020B0004020202020204" pitchFamily="34" charset="0"/>
              </a:rPr>
              <a:t> </a:t>
            </a:r>
            <a:r>
              <a:rPr lang="de-DE" sz="900" dirty="0" err="1">
                <a:latin typeface="Aptos" panose="020B0004020202020204" pitchFamily="34" charset="0"/>
              </a:rPr>
              <a:t>these</a:t>
            </a:r>
            <a:r>
              <a:rPr lang="de-DE" sz="900" dirty="0">
                <a:latin typeface="Aptos" panose="020B0004020202020204" pitchFamily="34" charset="0"/>
              </a:rPr>
              <a:t> </a:t>
            </a:r>
            <a:r>
              <a:rPr lang="de-DE" sz="900" dirty="0" err="1">
                <a:latin typeface="Aptos" panose="020B0004020202020204" pitchFamily="34" charset="0"/>
              </a:rPr>
              <a:t>problems</a:t>
            </a:r>
            <a:r>
              <a:rPr lang="de-DE" sz="900" dirty="0">
                <a:latin typeface="Aptos" panose="020B0004020202020204" pitchFamily="34" charset="0"/>
              </a:rPr>
              <a:t>. </a:t>
            </a:r>
            <a:r>
              <a:rPr lang="en-US" sz="900" dirty="0">
                <a:latin typeface="Aptos" panose="020B0004020202020204" pitchFamily="34" charset="0"/>
              </a:rPr>
              <a:t>It is also very likely that you presented with your notebook before. So you will know, if this worked </a:t>
            </a:r>
            <a:r>
              <a:rPr lang="en-US" sz="900" dirty="0" err="1">
                <a:latin typeface="Aptos" panose="020B0004020202020204" pitchFamily="34" charset="0"/>
              </a:rPr>
              <a:t>fine.If</a:t>
            </a:r>
            <a:r>
              <a:rPr lang="en-US" sz="900" dirty="0">
                <a:latin typeface="Aptos" panose="020B0004020202020204" pitchFamily="34" charset="0"/>
              </a:rPr>
              <a:t> you are in doubt and if the agenda allows, try a dry-run a day before and connect everything.</a:t>
            </a:r>
          </a:p>
          <a:p>
            <a:pPr>
              <a:lnSpc>
                <a:spcPct val="110000"/>
              </a:lnSpc>
            </a:pPr>
            <a:endParaRPr lang="en-US" sz="900" dirty="0">
              <a:latin typeface="Aptos" panose="020B0004020202020204" pitchFamily="34" charset="0"/>
            </a:endParaRPr>
          </a:p>
          <a:p>
            <a:pPr>
              <a:lnSpc>
                <a:spcPct val="110000"/>
              </a:lnSpc>
            </a:pPr>
            <a:endParaRPr lang="de-DE" sz="900" dirty="0">
              <a:latin typeface="Aptos" panose="020B0004020202020204" pitchFamily="34" charset="0"/>
            </a:endParaRPr>
          </a:p>
        </p:txBody>
      </p:sp>
      <p:sp>
        <p:nvSpPr>
          <p:cNvPr id="4" name="Foliennummernplatzhalter 3"/>
          <p:cNvSpPr>
            <a:spLocks noGrp="1"/>
          </p:cNvSpPr>
          <p:nvPr>
            <p:ph type="sldNum" sz="quarter" idx="5"/>
          </p:nvPr>
        </p:nvSpPr>
        <p:spPr/>
        <p:txBody>
          <a:bodyPr/>
          <a:lstStyle/>
          <a:p>
            <a:fld id="{A7839206-A81D-4F76-8486-302187992F73}" type="slidenum">
              <a:rPr lang="en-GB" smtClean="0"/>
              <a:t>1</a:t>
            </a:fld>
            <a:endParaRPr lang="en-GB"/>
          </a:p>
        </p:txBody>
      </p:sp>
      <p:pic>
        <p:nvPicPr>
          <p:cNvPr id="5" name="Grafik 4" descr="https://www.amazon.de/gp/product/B09F2N17H5/ref=ppx_yo_dt_b_asin_title_o09_s00">
            <a:extLst>
              <a:ext uri="{FF2B5EF4-FFF2-40B4-BE49-F238E27FC236}">
                <a16:creationId xmlns:a16="http://schemas.microsoft.com/office/drawing/2014/main" id="{E466A8E6-289E-2C4E-027A-1D532F5BF0BF}"/>
              </a:ext>
            </a:extLst>
          </p:cNvPr>
          <p:cNvPicPr>
            <a:picLocks noChangeAspect="1"/>
          </p:cNvPicPr>
          <p:nvPr/>
        </p:nvPicPr>
        <p:blipFill>
          <a:blip r:embed="rId4"/>
          <a:stretch>
            <a:fillRect/>
          </a:stretch>
        </p:blipFill>
        <p:spPr>
          <a:xfrm>
            <a:off x="3699256" y="5256530"/>
            <a:ext cx="2202687" cy="1967734"/>
          </a:xfrm>
          <a:prstGeom prst="rect">
            <a:avLst/>
          </a:prstGeom>
        </p:spPr>
      </p:pic>
      <p:sp>
        <p:nvSpPr>
          <p:cNvPr id="6" name="Notizenplatzhalter 2">
            <a:extLst>
              <a:ext uri="{FF2B5EF4-FFF2-40B4-BE49-F238E27FC236}">
                <a16:creationId xmlns:a16="http://schemas.microsoft.com/office/drawing/2014/main" id="{6C2E4E82-CC92-21BA-6CC9-5E1EC16B971C}"/>
              </a:ext>
            </a:extLst>
          </p:cNvPr>
          <p:cNvSpPr txBox="1">
            <a:spLocks/>
          </p:cNvSpPr>
          <p:nvPr/>
        </p:nvSpPr>
        <p:spPr>
          <a:xfrm>
            <a:off x="3429000" y="4400548"/>
            <a:ext cx="2743200" cy="4467225"/>
          </a:xfrm>
          <a:prstGeom prst="rect">
            <a:avLst/>
          </a:prstGeom>
        </p:spPr>
        <p:txBody>
          <a:bodyPr vert="horz" lIns="91440" tIns="45720" rIns="91440" bIns="45720" rtlCol="0"/>
          <a:lst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a:lstStyle>
          <a:p>
            <a:pPr>
              <a:lnSpc>
                <a:spcPct val="110000"/>
              </a:lnSpc>
            </a:pPr>
            <a:r>
              <a:rPr lang="en-US" sz="900">
                <a:latin typeface="Aptos" panose="020B0004020202020204" pitchFamily="34" charset="0"/>
              </a:rPr>
              <a:t>In general you can easily bypass HDCP restrictions with a cheap splitter (the cheaper the better), just like the one you see below. This is an example device that we bought for 16 euros (in Germany). </a:t>
            </a:r>
          </a:p>
          <a:p>
            <a:pPr>
              <a:lnSpc>
                <a:spcPct val="110000"/>
              </a:lnSpc>
            </a:pPr>
            <a:r>
              <a:rPr lang="en-US" sz="900">
                <a:latin typeface="Aptos" panose="020B0004020202020204" pitchFamily="34" charset="0"/>
              </a:rPr>
              <a:t>Ask us, we will lend you such a device. </a:t>
            </a:r>
          </a:p>
          <a:p>
            <a:pPr>
              <a:lnSpc>
                <a:spcPct val="110000"/>
              </a:lnSpc>
            </a:pPr>
            <a:endParaRPr lang="en-US" sz="900">
              <a:latin typeface="Aptos" panose="020B0004020202020204" pitchFamily="34" charset="0"/>
            </a:endParaRPr>
          </a:p>
          <a:p>
            <a:pPr>
              <a:lnSpc>
                <a:spcPct val="110000"/>
              </a:lnSpc>
            </a:pPr>
            <a:endParaRPr lang="en-US" sz="900">
              <a:latin typeface="Aptos" panose="020B0004020202020204" pitchFamily="34" charset="0"/>
            </a:endParaRPr>
          </a:p>
          <a:p>
            <a:pPr>
              <a:lnSpc>
                <a:spcPct val="110000"/>
              </a:lnSpc>
            </a:pPr>
            <a:endParaRPr lang="en-US" sz="900">
              <a:latin typeface="Aptos" panose="020B0004020202020204" pitchFamily="34" charset="0"/>
            </a:endParaRPr>
          </a:p>
          <a:p>
            <a:pPr>
              <a:lnSpc>
                <a:spcPct val="110000"/>
              </a:lnSpc>
            </a:pPr>
            <a:endParaRPr lang="en-US" sz="900">
              <a:latin typeface="Aptos" panose="020B0004020202020204" pitchFamily="34" charset="0"/>
            </a:endParaRPr>
          </a:p>
          <a:p>
            <a:pPr>
              <a:lnSpc>
                <a:spcPct val="110000"/>
              </a:lnSpc>
            </a:pPr>
            <a:endParaRPr lang="en-US" sz="900">
              <a:latin typeface="Aptos" panose="020B0004020202020204" pitchFamily="34" charset="0"/>
            </a:endParaRPr>
          </a:p>
          <a:p>
            <a:pPr>
              <a:lnSpc>
                <a:spcPct val="110000"/>
              </a:lnSpc>
            </a:pPr>
            <a:r>
              <a:rPr lang="en-US" sz="900">
                <a:latin typeface="Aptos" panose="020B0004020202020204" pitchFamily="34" charset="0"/>
              </a:rPr>
              <a:t>		</a:t>
            </a:r>
          </a:p>
          <a:p>
            <a:pPr>
              <a:lnSpc>
                <a:spcPct val="110000"/>
              </a:lnSpc>
            </a:pPr>
            <a:endParaRPr lang="en-US" sz="900">
              <a:latin typeface="Aptos" panose="020B0004020202020204" pitchFamily="34" charset="0"/>
            </a:endParaRPr>
          </a:p>
          <a:p>
            <a:pPr>
              <a:lnSpc>
                <a:spcPct val="110000"/>
              </a:lnSpc>
            </a:pPr>
            <a:endParaRPr lang="en-US" sz="900">
              <a:latin typeface="Aptos" panose="020B0004020202020204" pitchFamily="34" charset="0"/>
            </a:endParaRPr>
          </a:p>
          <a:p>
            <a:pPr>
              <a:lnSpc>
                <a:spcPct val="110000"/>
              </a:lnSpc>
            </a:pPr>
            <a:endParaRPr lang="en-US" sz="900">
              <a:latin typeface="Aptos" panose="020B0004020202020204" pitchFamily="34" charset="0"/>
            </a:endParaRPr>
          </a:p>
          <a:p>
            <a:pPr>
              <a:lnSpc>
                <a:spcPct val="110000"/>
              </a:lnSpc>
            </a:pPr>
            <a:endParaRPr lang="en-US" sz="900">
              <a:latin typeface="Aptos" panose="020B0004020202020204" pitchFamily="34" charset="0"/>
            </a:endParaRPr>
          </a:p>
          <a:p>
            <a:pPr>
              <a:lnSpc>
                <a:spcPct val="110000"/>
              </a:lnSpc>
            </a:pPr>
            <a:endParaRPr lang="en-US" sz="900">
              <a:latin typeface="Aptos" panose="020B0004020202020204" pitchFamily="34" charset="0"/>
            </a:endParaRPr>
          </a:p>
          <a:p>
            <a:pPr>
              <a:lnSpc>
                <a:spcPct val="110000"/>
              </a:lnSpc>
            </a:pPr>
            <a:endParaRPr lang="en-US" sz="900">
              <a:latin typeface="Aptos" panose="020B0004020202020204" pitchFamily="34" charset="0"/>
            </a:endParaRPr>
          </a:p>
          <a:p>
            <a:pPr>
              <a:lnSpc>
                <a:spcPct val="110000"/>
              </a:lnSpc>
            </a:pPr>
            <a:endParaRPr lang="en-US" sz="900">
              <a:latin typeface="Aptos" panose="020B0004020202020204" pitchFamily="34" charset="0"/>
            </a:endParaRPr>
          </a:p>
          <a:p>
            <a:pPr>
              <a:lnSpc>
                <a:spcPct val="110000"/>
              </a:lnSpc>
            </a:pPr>
            <a:endParaRPr lang="en-US" sz="900">
              <a:latin typeface="Aptos" panose="020B0004020202020204" pitchFamily="34" charset="0"/>
            </a:endParaRPr>
          </a:p>
          <a:p>
            <a:pPr>
              <a:lnSpc>
                <a:spcPct val="110000"/>
              </a:lnSpc>
            </a:pPr>
            <a:endParaRPr lang="en-US" sz="900">
              <a:latin typeface="Aptos" panose="020B0004020202020204" pitchFamily="34" charset="0"/>
            </a:endParaRPr>
          </a:p>
          <a:p>
            <a:pPr>
              <a:lnSpc>
                <a:spcPct val="110000"/>
              </a:lnSpc>
            </a:pPr>
            <a:r>
              <a:rPr lang="en-US" sz="900">
                <a:latin typeface="Aptos" panose="020B0004020202020204" pitchFamily="34" charset="0"/>
              </a:rPr>
              <a:t>Thorsten also gave a whole presentation about "Broadcasting yourself" -  easy steps to record yourself and create a (backup) session recording on your own. If you want to invest your time and dive deeper, take a look at his recordings and notes:</a:t>
            </a:r>
            <a:endParaRPr lang="de-DE" sz="900">
              <a:latin typeface="Aptos" panose="020B0004020202020204" pitchFamily="34" charset="0"/>
            </a:endParaRPr>
          </a:p>
          <a:p>
            <a:pPr>
              <a:lnSpc>
                <a:spcPct val="110000"/>
              </a:lnSpc>
              <a:spcAft>
                <a:spcPts val="1000"/>
              </a:spcAft>
            </a:pPr>
            <a:r>
              <a:rPr lang="de-DE" sz="900">
                <a:latin typeface="Aptos" panose="020B0004020202020204" pitchFamily="34" charset="0"/>
                <a:hlinkClick r:id="rId5"/>
              </a:rPr>
              <a:t>https://vimeo.com/thorstenbutz/byourself</a:t>
            </a:r>
            <a:endParaRPr lang="de-DE" sz="900">
              <a:latin typeface="Aptos" panose="020B0004020202020204" pitchFamily="34" charset="0"/>
            </a:endParaRPr>
          </a:p>
          <a:p>
            <a:pPr>
              <a:lnSpc>
                <a:spcPct val="110000"/>
              </a:lnSpc>
            </a:pPr>
            <a:r>
              <a:rPr lang="en-US" sz="900">
                <a:latin typeface="Aptos" panose="020B0004020202020204" pitchFamily="34" charset="0"/>
              </a:rPr>
              <a:t>This is of course completely voluntary, but perhaps you will find it helpful. </a:t>
            </a:r>
          </a:p>
          <a:p>
            <a:pPr>
              <a:lnSpc>
                <a:spcPct val="110000"/>
              </a:lnSpc>
            </a:pPr>
            <a:endParaRPr lang="en-US" sz="900">
              <a:latin typeface="Aptos" panose="020B0004020202020204" pitchFamily="34" charset="0"/>
            </a:endParaRPr>
          </a:p>
          <a:p>
            <a:pPr>
              <a:lnSpc>
                <a:spcPct val="110000"/>
              </a:lnSpc>
            </a:pPr>
            <a:endParaRPr lang="en-US" sz="900">
              <a:latin typeface="Aptos" panose="020B0004020202020204" pitchFamily="34" charset="0"/>
            </a:endParaRPr>
          </a:p>
          <a:p>
            <a:pPr>
              <a:lnSpc>
                <a:spcPct val="110000"/>
              </a:lnSpc>
            </a:pPr>
            <a:endParaRPr lang="en-US" sz="900">
              <a:latin typeface="Aptos" panose="020B0004020202020204" pitchFamily="34" charset="0"/>
            </a:endParaRPr>
          </a:p>
          <a:p>
            <a:pPr>
              <a:lnSpc>
                <a:spcPct val="110000"/>
              </a:lnSpc>
            </a:pPr>
            <a:endParaRPr lang="de-DE" sz="900">
              <a:latin typeface="Aptos" panose="020B0004020202020204" pitchFamily="34" charset="0"/>
            </a:endParaRPr>
          </a:p>
          <a:p>
            <a:pPr>
              <a:lnSpc>
                <a:spcPct val="110000"/>
              </a:lnSpc>
            </a:pPr>
            <a:endParaRPr lang="en-DE" sz="900">
              <a:latin typeface="Aptos" panose="020B0004020202020204" pitchFamily="34" charset="0"/>
            </a:endParaRPr>
          </a:p>
        </p:txBody>
      </p:sp>
    </p:spTree>
    <p:extLst>
      <p:ext uri="{BB962C8B-B14F-4D97-AF65-F5344CB8AC3E}">
        <p14:creationId xmlns:p14="http://schemas.microsoft.com/office/powerpoint/2010/main" val="4140272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BBBAB2-BD23-23B1-0B63-972CD6FE963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E2E1528-94A5-A3E4-FAB1-A2312E107D6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C9EB329-974C-B8CB-1690-1881668DA8B3}"/>
              </a:ext>
            </a:extLst>
          </p:cNvPr>
          <p:cNvSpPr>
            <a:spLocks noGrp="1"/>
          </p:cNvSpPr>
          <p:nvPr>
            <p:ph type="body" idx="1"/>
          </p:nvPr>
        </p:nvSpPr>
        <p:spPr/>
        <p:txBody>
          <a:bodyPr/>
          <a:lstStyle/>
          <a:p>
            <a:pPr marL="457200" indent="-457200">
              <a:buFont typeface="+mj-lt"/>
              <a:buAutoNum type="arabicPeriod"/>
            </a:pPr>
            <a:r>
              <a:rPr lang="en-GB" dirty="0"/>
              <a:t>Install app on second repository</a:t>
            </a:r>
          </a:p>
          <a:p>
            <a:pPr marL="914400" lvl="1" indent="-457200">
              <a:buFont typeface="+mj-lt"/>
              <a:buAutoNum type="arabicPeriod"/>
            </a:pPr>
            <a:endParaRPr lang="en-GB" dirty="0"/>
          </a:p>
          <a:p>
            <a:pPr marL="457200" indent="-457200">
              <a:buFont typeface="+mj-lt"/>
              <a:buAutoNum type="arabicPeriod"/>
            </a:pPr>
            <a:r>
              <a:rPr lang="en-GB" dirty="0"/>
              <a:t>Change workflow in public repo</a:t>
            </a:r>
          </a:p>
          <a:p>
            <a:pPr marL="914400" lvl="1" indent="-457200">
              <a:buFont typeface="+mj-lt"/>
              <a:buAutoNum type="arabicPeriod"/>
            </a:pPr>
            <a:r>
              <a:rPr lang="en-GB" dirty="0"/>
              <a:t>Change comment to instead post </a:t>
            </a:r>
            <a:r>
              <a:rPr lang="en-GB" dirty="0" err="1"/>
              <a:t>repository_dispatch</a:t>
            </a:r>
            <a:r>
              <a:rPr lang="en-GB" dirty="0"/>
              <a:t> to private</a:t>
            </a:r>
          </a:p>
          <a:p>
            <a:pPr marL="457200" indent="-457200">
              <a:buFont typeface="+mj-lt"/>
              <a:buAutoNum type="arabicPeriod"/>
            </a:pPr>
            <a:r>
              <a:rPr lang="en-GB" dirty="0"/>
              <a:t>New workflow in private repo</a:t>
            </a:r>
          </a:p>
          <a:p>
            <a:pPr marL="914400" lvl="1" indent="-457200">
              <a:buFont typeface="+mj-lt"/>
              <a:buAutoNum type="arabicPeriod"/>
            </a:pPr>
            <a:r>
              <a:rPr lang="en-GB" dirty="0"/>
              <a:t>Triggers on </a:t>
            </a:r>
            <a:r>
              <a:rPr lang="en-GB" dirty="0" err="1"/>
              <a:t>repository_dispatch</a:t>
            </a:r>
            <a:r>
              <a:rPr lang="en-GB" dirty="0"/>
              <a:t> on a type called mirror</a:t>
            </a:r>
          </a:p>
          <a:p>
            <a:pPr marL="914400" lvl="1" indent="-457200">
              <a:buFont typeface="+mj-lt"/>
              <a:buAutoNum type="arabicPeriod"/>
            </a:pPr>
            <a:r>
              <a:rPr lang="en-GB" dirty="0"/>
              <a:t>Creates an issue with a link to the issue in the payload</a:t>
            </a:r>
          </a:p>
          <a:p>
            <a:pPr marL="914400" lvl="1" indent="-457200">
              <a:buFont typeface="+mj-lt"/>
              <a:buAutoNum type="arabicPeriod"/>
            </a:pPr>
            <a:r>
              <a:rPr lang="en-GB" dirty="0"/>
              <a:t>Posts comment back to the public repo with type mirror</a:t>
            </a:r>
          </a:p>
          <a:p>
            <a:pPr marL="457200" indent="-457200">
              <a:buFont typeface="+mj-lt"/>
              <a:buAutoNum type="arabicPeriod"/>
            </a:pPr>
            <a:r>
              <a:rPr lang="en-GB" dirty="0"/>
              <a:t>Make repos public for future</a:t>
            </a:r>
          </a:p>
        </p:txBody>
      </p:sp>
      <p:sp>
        <p:nvSpPr>
          <p:cNvPr id="4" name="Slide Number Placeholder 3">
            <a:extLst>
              <a:ext uri="{FF2B5EF4-FFF2-40B4-BE49-F238E27FC236}">
                <a16:creationId xmlns:a16="http://schemas.microsoft.com/office/drawing/2014/main" id="{E9F32EF5-CA70-7529-6AFF-12FD8F61AD3B}"/>
              </a:ext>
            </a:extLst>
          </p:cNvPr>
          <p:cNvSpPr>
            <a:spLocks noGrp="1"/>
          </p:cNvSpPr>
          <p:nvPr>
            <p:ph type="sldNum" sz="quarter" idx="5"/>
          </p:nvPr>
        </p:nvSpPr>
        <p:spPr/>
        <p:txBody>
          <a:bodyPr/>
          <a:lstStyle/>
          <a:p>
            <a:fld id="{A7839206-A81D-4F76-8486-302187992F73}" type="slidenum">
              <a:rPr lang="en-GB" smtClean="0"/>
              <a:t>31</a:t>
            </a:fld>
            <a:endParaRPr lang="en-GB"/>
          </a:p>
        </p:txBody>
      </p:sp>
    </p:spTree>
    <p:extLst>
      <p:ext uri="{BB962C8B-B14F-4D97-AF65-F5344CB8AC3E}">
        <p14:creationId xmlns:p14="http://schemas.microsoft.com/office/powerpoint/2010/main" val="36325138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DE"/>
          </a:p>
        </p:txBody>
      </p:sp>
      <p:sp>
        <p:nvSpPr>
          <p:cNvPr id="4" name="Foliennummernplatzhalter 3"/>
          <p:cNvSpPr>
            <a:spLocks noGrp="1"/>
          </p:cNvSpPr>
          <p:nvPr>
            <p:ph type="sldNum" sz="quarter" idx="5"/>
          </p:nvPr>
        </p:nvSpPr>
        <p:spPr/>
        <p:txBody>
          <a:bodyPr/>
          <a:lstStyle/>
          <a:p>
            <a:fld id="{A7839206-A81D-4F76-8486-302187992F73}" type="slidenum">
              <a:rPr lang="en-GB" smtClean="0"/>
              <a:t>3</a:t>
            </a:fld>
            <a:endParaRPr lang="en-GB"/>
          </a:p>
        </p:txBody>
      </p:sp>
    </p:spTree>
    <p:extLst>
      <p:ext uri="{BB962C8B-B14F-4D97-AF65-F5344CB8AC3E}">
        <p14:creationId xmlns:p14="http://schemas.microsoft.com/office/powerpoint/2010/main" val="41985348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DE"/>
          </a:p>
        </p:txBody>
      </p:sp>
      <p:sp>
        <p:nvSpPr>
          <p:cNvPr id="4" name="Foliennummernplatzhalter 3"/>
          <p:cNvSpPr>
            <a:spLocks noGrp="1"/>
          </p:cNvSpPr>
          <p:nvPr>
            <p:ph type="sldNum" sz="quarter" idx="5"/>
          </p:nvPr>
        </p:nvSpPr>
        <p:spPr/>
        <p:txBody>
          <a:bodyPr/>
          <a:lstStyle/>
          <a:p>
            <a:fld id="{A7839206-A81D-4F76-8486-302187992F73}" type="slidenum">
              <a:rPr lang="en-GB" smtClean="0"/>
              <a:t>4</a:t>
            </a:fld>
            <a:endParaRPr lang="en-GB"/>
          </a:p>
        </p:txBody>
      </p:sp>
    </p:spTree>
    <p:extLst>
      <p:ext uri="{BB962C8B-B14F-4D97-AF65-F5344CB8AC3E}">
        <p14:creationId xmlns:p14="http://schemas.microsoft.com/office/powerpoint/2010/main" val="188273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DE"/>
          </a:p>
        </p:txBody>
      </p:sp>
      <p:sp>
        <p:nvSpPr>
          <p:cNvPr id="4" name="Foliennummernplatzhalter 3"/>
          <p:cNvSpPr>
            <a:spLocks noGrp="1"/>
          </p:cNvSpPr>
          <p:nvPr>
            <p:ph type="sldNum" sz="quarter" idx="5"/>
          </p:nvPr>
        </p:nvSpPr>
        <p:spPr/>
        <p:txBody>
          <a:bodyPr/>
          <a:lstStyle/>
          <a:p>
            <a:fld id="{A7839206-A81D-4F76-8486-302187992F73}" type="slidenum">
              <a:rPr lang="en-GB" smtClean="0"/>
              <a:t>5</a:t>
            </a:fld>
            <a:endParaRPr lang="en-GB"/>
          </a:p>
        </p:txBody>
      </p:sp>
    </p:spTree>
    <p:extLst>
      <p:ext uri="{BB962C8B-B14F-4D97-AF65-F5344CB8AC3E}">
        <p14:creationId xmlns:p14="http://schemas.microsoft.com/office/powerpoint/2010/main" val="21667267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GB" dirty="0"/>
          </a:p>
        </p:txBody>
      </p:sp>
      <p:sp>
        <p:nvSpPr>
          <p:cNvPr id="4" name="Espace réservé du numéro de diapositive 3"/>
          <p:cNvSpPr>
            <a:spLocks noGrp="1"/>
          </p:cNvSpPr>
          <p:nvPr>
            <p:ph type="sldNum" sz="quarter" idx="5"/>
          </p:nvPr>
        </p:nvSpPr>
        <p:spPr/>
        <p:txBody>
          <a:bodyPr/>
          <a:lstStyle/>
          <a:p>
            <a:fld id="{A7839206-A81D-4F76-8486-302187992F73}" type="slidenum">
              <a:rPr lang="en-GB" smtClean="0"/>
              <a:t>13</a:t>
            </a:fld>
            <a:endParaRPr lang="en-GB"/>
          </a:p>
        </p:txBody>
      </p:sp>
    </p:spTree>
    <p:extLst>
      <p:ext uri="{BB962C8B-B14F-4D97-AF65-F5344CB8AC3E}">
        <p14:creationId xmlns:p14="http://schemas.microsoft.com/office/powerpoint/2010/main" val="5296006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GB" dirty="0"/>
          </a:p>
        </p:txBody>
      </p:sp>
      <p:sp>
        <p:nvSpPr>
          <p:cNvPr id="4" name="Espace réservé du numéro de diapositive 3"/>
          <p:cNvSpPr>
            <a:spLocks noGrp="1"/>
          </p:cNvSpPr>
          <p:nvPr>
            <p:ph type="sldNum" sz="quarter" idx="5"/>
          </p:nvPr>
        </p:nvSpPr>
        <p:spPr/>
        <p:txBody>
          <a:bodyPr/>
          <a:lstStyle/>
          <a:p>
            <a:fld id="{A7839206-A81D-4F76-8486-302187992F73}" type="slidenum">
              <a:rPr lang="en-GB" smtClean="0"/>
              <a:t>25</a:t>
            </a:fld>
            <a:endParaRPr lang="en-GB"/>
          </a:p>
        </p:txBody>
      </p:sp>
    </p:spTree>
    <p:extLst>
      <p:ext uri="{BB962C8B-B14F-4D97-AF65-F5344CB8AC3E}">
        <p14:creationId xmlns:p14="http://schemas.microsoft.com/office/powerpoint/2010/main" val="33909542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39B2E7-FB23-C909-746E-8B28A795BC53}"/>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AC42AFE5-EE1F-F61C-4128-35E4A00236CA}"/>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5F9D6A1B-01A8-1965-661A-9EAB4AB5ADAD}"/>
              </a:ext>
            </a:extLst>
          </p:cNvPr>
          <p:cNvSpPr>
            <a:spLocks noGrp="1"/>
          </p:cNvSpPr>
          <p:nvPr>
            <p:ph type="body" idx="1"/>
          </p:nvPr>
        </p:nvSpPr>
        <p:spPr/>
        <p:txBody>
          <a:bodyPr/>
          <a:lstStyle/>
          <a:p>
            <a:endParaRPr lang="en-GB" dirty="0"/>
          </a:p>
        </p:txBody>
      </p:sp>
      <p:sp>
        <p:nvSpPr>
          <p:cNvPr id="4" name="Espace réservé du numéro de diapositive 3">
            <a:extLst>
              <a:ext uri="{FF2B5EF4-FFF2-40B4-BE49-F238E27FC236}">
                <a16:creationId xmlns:a16="http://schemas.microsoft.com/office/drawing/2014/main" id="{6F99F138-CAC6-8AE5-D96B-F034EEB1E3E6}"/>
              </a:ext>
            </a:extLst>
          </p:cNvPr>
          <p:cNvSpPr>
            <a:spLocks noGrp="1"/>
          </p:cNvSpPr>
          <p:nvPr>
            <p:ph type="sldNum" sz="quarter" idx="5"/>
          </p:nvPr>
        </p:nvSpPr>
        <p:spPr/>
        <p:txBody>
          <a:bodyPr/>
          <a:lstStyle/>
          <a:p>
            <a:fld id="{A7839206-A81D-4F76-8486-302187992F73}" type="slidenum">
              <a:rPr lang="en-GB" smtClean="0"/>
              <a:t>26</a:t>
            </a:fld>
            <a:endParaRPr lang="en-GB"/>
          </a:p>
        </p:txBody>
      </p:sp>
    </p:spTree>
    <p:extLst>
      <p:ext uri="{BB962C8B-B14F-4D97-AF65-F5344CB8AC3E}">
        <p14:creationId xmlns:p14="http://schemas.microsoft.com/office/powerpoint/2010/main" val="5065245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A6A94A-8A2F-7599-CF55-924A1CB9B6AA}"/>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8A503DA9-E061-1CC7-5397-B35B07C175CD}"/>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664C9DB8-ABFD-6CF2-028A-FD88AA41137C}"/>
              </a:ext>
            </a:extLst>
          </p:cNvPr>
          <p:cNvSpPr>
            <a:spLocks noGrp="1"/>
          </p:cNvSpPr>
          <p:nvPr>
            <p:ph type="body" idx="1"/>
          </p:nvPr>
        </p:nvSpPr>
        <p:spPr/>
        <p:txBody>
          <a:bodyPr/>
          <a:lstStyle/>
          <a:p>
            <a:endParaRPr lang="en-GB" dirty="0"/>
          </a:p>
        </p:txBody>
      </p:sp>
      <p:sp>
        <p:nvSpPr>
          <p:cNvPr id="4" name="Espace réservé du numéro de diapositive 3">
            <a:extLst>
              <a:ext uri="{FF2B5EF4-FFF2-40B4-BE49-F238E27FC236}">
                <a16:creationId xmlns:a16="http://schemas.microsoft.com/office/drawing/2014/main" id="{EF7E65F7-9B77-A47E-FA79-04429BE6E227}"/>
              </a:ext>
            </a:extLst>
          </p:cNvPr>
          <p:cNvSpPr>
            <a:spLocks noGrp="1"/>
          </p:cNvSpPr>
          <p:nvPr>
            <p:ph type="sldNum" sz="quarter" idx="5"/>
          </p:nvPr>
        </p:nvSpPr>
        <p:spPr/>
        <p:txBody>
          <a:bodyPr/>
          <a:lstStyle/>
          <a:p>
            <a:fld id="{A7839206-A81D-4F76-8486-302187992F73}" type="slidenum">
              <a:rPr lang="en-GB" smtClean="0"/>
              <a:t>27</a:t>
            </a:fld>
            <a:endParaRPr lang="en-GB"/>
          </a:p>
        </p:txBody>
      </p:sp>
    </p:spTree>
    <p:extLst>
      <p:ext uri="{BB962C8B-B14F-4D97-AF65-F5344CB8AC3E}">
        <p14:creationId xmlns:p14="http://schemas.microsoft.com/office/powerpoint/2010/main" val="35487983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indent="-457200">
              <a:buFont typeface="+mj-lt"/>
              <a:buAutoNum type="arabicPeriod"/>
            </a:pPr>
            <a:r>
              <a:rPr lang="en-GB" dirty="0"/>
              <a:t>Demo 1</a:t>
            </a:r>
          </a:p>
          <a:p>
            <a:pPr marL="914400" lvl="1" indent="-457200">
              <a:buFont typeface="+mj-lt"/>
              <a:buAutoNum type="arabicPeriod"/>
            </a:pPr>
            <a:r>
              <a:rPr lang="en-GB" dirty="0"/>
              <a:t>Create action that posts comment</a:t>
            </a:r>
          </a:p>
          <a:p>
            <a:pPr marL="1371600" lvl="2" indent="-457200">
              <a:buFont typeface="+mj-lt"/>
              <a:buAutoNum type="arabicPeriod"/>
            </a:pPr>
            <a:r>
              <a:rPr lang="en-GB" dirty="0"/>
              <a:t>Show </a:t>
            </a:r>
            <a:r>
              <a:rPr lang="en-GB" dirty="0" err="1"/>
              <a:t>intellisense</a:t>
            </a:r>
            <a:r>
              <a:rPr lang="en-GB" dirty="0"/>
              <a:t> and tooling</a:t>
            </a:r>
          </a:p>
          <a:p>
            <a:pPr marL="914400" lvl="1" indent="-457200">
              <a:buFont typeface="+mj-lt"/>
              <a:buAutoNum type="arabicPeriod"/>
            </a:pPr>
            <a:r>
              <a:rPr lang="en-GB" dirty="0"/>
              <a:t>Create workflow that uses action, trigger on issue created</a:t>
            </a:r>
          </a:p>
          <a:p>
            <a:pPr marL="914400" lvl="1" indent="-457200">
              <a:buFont typeface="+mj-lt"/>
              <a:buAutoNum type="arabicPeriod"/>
            </a:pPr>
            <a:r>
              <a:rPr lang="en-GB" dirty="0"/>
              <a:t>Create issue and show comment</a:t>
            </a:r>
          </a:p>
          <a:p>
            <a:pPr marL="457200" indent="-457200">
              <a:buFont typeface="+mj-lt"/>
              <a:buAutoNum type="arabicPeriod"/>
            </a:pPr>
            <a:r>
              <a:rPr lang="en-GB" dirty="0"/>
              <a:t>Demo 2</a:t>
            </a:r>
          </a:p>
          <a:p>
            <a:pPr marL="914400" lvl="1" indent="-457200">
              <a:buFont typeface="+mj-lt"/>
              <a:buAutoNum type="arabicPeriod"/>
            </a:pPr>
            <a:r>
              <a:rPr lang="en-GB" dirty="0"/>
              <a:t>Show how to create a GitHub App, show permissions</a:t>
            </a:r>
          </a:p>
          <a:p>
            <a:pPr marL="914400" lvl="1" indent="-457200">
              <a:buFont typeface="+mj-lt"/>
              <a:buAutoNum type="arabicPeriod"/>
            </a:pPr>
            <a:r>
              <a:rPr lang="en-GB" dirty="0"/>
              <a:t>Show how to install an application</a:t>
            </a:r>
          </a:p>
          <a:p>
            <a:pPr marL="914400" lvl="1" indent="-457200">
              <a:buFont typeface="+mj-lt"/>
              <a:buAutoNum type="arabicPeriod"/>
            </a:pPr>
            <a:r>
              <a:rPr lang="en-GB" dirty="0"/>
              <a:t>Run local code to show installations of pre-created application</a:t>
            </a:r>
          </a:p>
          <a:p>
            <a:pPr marL="914400" lvl="1" indent="-457200">
              <a:buFont typeface="+mj-lt"/>
              <a:buAutoNum type="arabicPeriod"/>
            </a:pPr>
            <a:r>
              <a:rPr lang="en-GB" dirty="0"/>
              <a:t>Create action for getting installation token</a:t>
            </a:r>
          </a:p>
          <a:p>
            <a:pPr marL="914400" lvl="1" indent="-457200">
              <a:buFont typeface="+mj-lt"/>
              <a:buAutoNum type="arabicPeriod"/>
            </a:pPr>
            <a:r>
              <a:rPr lang="en-GB" dirty="0"/>
              <a:t>Change workflow from part 1 to use action with installation token and posting comment instead</a:t>
            </a:r>
          </a:p>
          <a:p>
            <a:pPr marL="914400" lvl="1" indent="-457200">
              <a:buFont typeface="+mj-lt"/>
              <a:buAutoNum type="arabicPeriod"/>
            </a:pPr>
            <a:r>
              <a:rPr lang="en-GB" dirty="0"/>
              <a:t>Create issue and show comment</a:t>
            </a:r>
          </a:p>
          <a:p>
            <a:endParaRPr lang="en-US" dirty="0"/>
          </a:p>
        </p:txBody>
      </p:sp>
      <p:sp>
        <p:nvSpPr>
          <p:cNvPr id="4" name="Slide Number Placeholder 3"/>
          <p:cNvSpPr>
            <a:spLocks noGrp="1"/>
          </p:cNvSpPr>
          <p:nvPr>
            <p:ph type="sldNum" sz="quarter" idx="5"/>
          </p:nvPr>
        </p:nvSpPr>
        <p:spPr/>
        <p:txBody>
          <a:bodyPr/>
          <a:lstStyle/>
          <a:p>
            <a:fld id="{A7839206-A81D-4F76-8486-302187992F73}" type="slidenum">
              <a:rPr lang="en-GB" smtClean="0"/>
              <a:t>29</a:t>
            </a:fld>
            <a:endParaRPr lang="en-GB"/>
          </a:p>
        </p:txBody>
      </p:sp>
    </p:spTree>
    <p:extLst>
      <p:ext uri="{BB962C8B-B14F-4D97-AF65-F5344CB8AC3E}">
        <p14:creationId xmlns:p14="http://schemas.microsoft.com/office/powerpoint/2010/main" val="28103111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Master" Target="../slideMasters/slideMaster3.xml"/><Relationship Id="rId6" Type="http://schemas.microsoft.com/office/2007/relationships/hdphoto" Target="../media/hdphoto1.wdp"/><Relationship Id="rId5" Type="http://schemas.openxmlformats.org/officeDocument/2006/relationships/image" Target="../media/image7.png"/><Relationship Id="rId4" Type="http://schemas.openxmlformats.org/officeDocument/2006/relationships/image" Target="../media/image6.sv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st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9103421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F9D26B-2105-B752-1559-A5E7E3580652}"/>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0CB2030-5E24-3C76-AF6E-BEABDB29D99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910EF88D-DEBE-FA6D-7C2B-49DE203B994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4530253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B0F04B-2070-B32A-26F9-689ACEB1798E}"/>
              </a:ext>
            </a:extLst>
          </p:cNvPr>
          <p:cNvSpPr>
            <a:spLocks noGrp="1"/>
          </p:cNvSpPr>
          <p:nvPr>
            <p:ph type="title"/>
          </p:nvPr>
        </p:nvSpPr>
        <p:spPr>
          <a:xfrm>
            <a:off x="839788" y="365125"/>
            <a:ext cx="9721532"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C4351C8F-389D-6D1D-529E-8F7B5D25615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27AB8FD-3AC0-420A-CD1A-4BB2C4DEB21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42E0881B-0B39-A9CB-08B8-7FA6C0D98A5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927CCB1-27F7-D503-AC18-183950FAE8E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2547285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1E4D49-1A5A-DFCF-8CA7-93B2889E2B5F}"/>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11650198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04708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F1FA22-F0C4-1510-0E4C-953C802C4EE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0786368D-1D41-F3F9-3D07-85EFF2CFBCE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8B83765E-1500-5380-7D29-9BED9AFAFC7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196413473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F19606-9316-A7A0-65BC-635A494F001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23637042-5D0D-C650-5659-376D12BF8F3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39EF090A-47F3-1576-D5A3-105EE33762E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30748974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33B042-3840-06BB-E1DF-E9094D81989E}"/>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DDCC1C5E-7112-083E-8A66-4B30A4DD391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0273646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only black">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23416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only blue">
    <p:bg>
      <p:bgPr>
        <a:solidFill>
          <a:srgbClr val="34629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786150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only 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14016667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1st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2856592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isposition personnalisée">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044C786-AD10-7D88-1933-9D7659D256DF}"/>
              </a:ext>
            </a:extLst>
          </p:cNvPr>
          <p:cNvSpPr>
            <a:spLocks noGrp="1"/>
          </p:cNvSpPr>
          <p:nvPr>
            <p:ph idx="1"/>
          </p:nvPr>
        </p:nvSpPr>
        <p:spPr>
          <a:xfrm>
            <a:off x="3467314" y="1852863"/>
            <a:ext cx="7886486" cy="4324100"/>
          </a:xfrm>
          <a:prstGeom prst="rect">
            <a:avLst/>
          </a:prstGeom>
        </p:spPr>
        <p:txBody>
          <a:bodyPr vert="horz" lIns="91440" tIns="45720" rIns="91440" bIns="45720" rtlCol="0">
            <a:normAutofit/>
          </a:bodyPr>
          <a:lstStyle/>
          <a:p>
            <a:pPr lvl="0"/>
            <a:r>
              <a:rPr lang="en-US"/>
              <a:t>Your bio</a:t>
            </a:r>
            <a:endParaRPr lang="en-GB"/>
          </a:p>
        </p:txBody>
      </p:sp>
      <p:sp>
        <p:nvSpPr>
          <p:cNvPr id="4" name="Title Placeholder 1">
            <a:extLst>
              <a:ext uri="{FF2B5EF4-FFF2-40B4-BE49-F238E27FC236}">
                <a16:creationId xmlns:a16="http://schemas.microsoft.com/office/drawing/2014/main" id="{1BA7B894-6BCA-2B29-BA04-8AAB1735BFFD}"/>
              </a:ext>
            </a:extLst>
          </p:cNvPr>
          <p:cNvSpPr>
            <a:spLocks noGrp="1"/>
          </p:cNvSpPr>
          <p:nvPr>
            <p:ph type="title"/>
          </p:nvPr>
        </p:nvSpPr>
        <p:spPr>
          <a:xfrm>
            <a:off x="3467313" y="324853"/>
            <a:ext cx="7886485" cy="1325563"/>
          </a:xfrm>
          <a:prstGeom prst="rect">
            <a:avLst/>
          </a:prstGeom>
        </p:spPr>
        <p:txBody>
          <a:bodyPr vert="horz" lIns="91440" tIns="45720" rIns="91440" bIns="45720" rtlCol="0" anchor="ctr">
            <a:normAutofit/>
          </a:bodyPr>
          <a:lstStyle/>
          <a:p>
            <a:r>
              <a:rPr lang="en-US"/>
              <a:t>Speaker’s name</a:t>
            </a:r>
            <a:endParaRPr lang="en-GB"/>
          </a:p>
        </p:txBody>
      </p:sp>
      <p:sp>
        <p:nvSpPr>
          <p:cNvPr id="10" name="Espace réservé du numéro de diapositive 5">
            <a:extLst>
              <a:ext uri="{FF2B5EF4-FFF2-40B4-BE49-F238E27FC236}">
                <a16:creationId xmlns:a16="http://schemas.microsoft.com/office/drawing/2014/main" id="{B0C7528D-3581-6AEE-B3BE-6459AE2AB9B4}"/>
              </a:ext>
            </a:extLst>
          </p:cNvPr>
          <p:cNvSpPr txBox="1">
            <a:spLocks/>
          </p:cNvSpPr>
          <p:nvPr userDrawn="1"/>
        </p:nvSpPr>
        <p:spPr>
          <a:xfrm>
            <a:off x="8441357" y="6371457"/>
            <a:ext cx="2273968"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b="1" dirty="0">
                <a:solidFill>
                  <a:srgbClr val="346296"/>
                </a:solidFill>
              </a:rPr>
              <a:t>@</a:t>
            </a:r>
            <a:r>
              <a:rPr lang="en-GB" b="1" dirty="0" err="1">
                <a:solidFill>
                  <a:srgbClr val="346296"/>
                </a:solidFill>
              </a:rPr>
              <a:t>PalmEmanuel</a:t>
            </a:r>
            <a:endParaRPr lang="en-GB" b="1" dirty="0">
              <a:solidFill>
                <a:srgbClr val="346296"/>
              </a:solidFill>
            </a:endParaRPr>
          </a:p>
        </p:txBody>
      </p:sp>
      <p:pic>
        <p:nvPicPr>
          <p:cNvPr id="11" name="Image 10" descr="Une image contenant capture d’écran, ligne, Graphique, Bleu électrique&#10;&#10;Description générée automatiquement">
            <a:extLst>
              <a:ext uri="{FF2B5EF4-FFF2-40B4-BE49-F238E27FC236}">
                <a16:creationId xmlns:a16="http://schemas.microsoft.com/office/drawing/2014/main" id="{6A1B7DB9-5CDC-4C4E-49CA-771D7506071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8234" y="6441419"/>
            <a:ext cx="248745" cy="254529"/>
          </a:xfrm>
          <a:prstGeom prst="rect">
            <a:avLst/>
          </a:prstGeom>
        </p:spPr>
      </p:pic>
      <p:pic>
        <p:nvPicPr>
          <p:cNvPr id="12" name="Graphic 56">
            <a:extLst>
              <a:ext uri="{FF2B5EF4-FFF2-40B4-BE49-F238E27FC236}">
                <a16:creationId xmlns:a16="http://schemas.microsoft.com/office/drawing/2014/main" id="{D62A583C-D662-A5EF-39C7-CC9DB2A65FE5}"/>
              </a:ext>
            </a:extLst>
          </p:cNvPr>
          <p:cNvPicPr>
            <a:picLocks noChangeAspect="1"/>
          </p:cNvPicPr>
          <p:nvPr userDrawn="1"/>
        </p:nvPicPr>
        <p:blipFill>
          <a:blip r:embed="rId3">
            <a:extLst>
              <a:ext uri="{96DAC541-7B7A-43D3-8B79-37D633B846F1}">
                <asvg:svgBlip xmlns:asvg="http://schemas.microsoft.com/office/drawing/2016/SVG/main" r:embed="rId4"/>
              </a:ext>
            </a:extLst>
          </a:blip>
          <a:srcRect/>
          <a:stretch/>
        </p:blipFill>
        <p:spPr>
          <a:xfrm>
            <a:off x="7799236" y="6404088"/>
            <a:ext cx="327439" cy="320756"/>
          </a:xfrm>
          <a:prstGeom prst="rect">
            <a:avLst/>
          </a:prstGeom>
          <a:effectLst/>
        </p:spPr>
      </p:pic>
      <p:pic>
        <p:nvPicPr>
          <p:cNvPr id="13" name="Picture 12" descr="A blue and black logo&#10;&#10;Description automatically generated">
            <a:extLst>
              <a:ext uri="{FF2B5EF4-FFF2-40B4-BE49-F238E27FC236}">
                <a16:creationId xmlns:a16="http://schemas.microsoft.com/office/drawing/2014/main" id="{892D4C53-6F4D-5417-C4BB-CE5469182CBB}"/>
              </a:ext>
            </a:extLst>
          </p:cNvPr>
          <p:cNvPicPr>
            <a:picLocks noChangeAspect="1"/>
          </p:cNvPicPr>
          <p:nvPr userDrawn="1"/>
        </p:nvPicPr>
        <p:blipFill>
          <a:blip r:embed="rId5">
            <a:extLst>
              <a:ext uri="{BEBA8EAE-BF5A-486C-A8C5-ECC9F3942E4B}">
                <a14:imgProps xmlns:a14="http://schemas.microsoft.com/office/drawing/2010/main">
                  <a14:imgLayer r:embed="rId6">
                    <a14:imgEffect>
                      <a14:colorTemperature colorTemp="11500"/>
                    </a14:imgEffect>
                    <a14:imgEffect>
                      <a14:saturation sat="82000"/>
                    </a14:imgEffect>
                    <a14:imgEffect>
                      <a14:brightnessContrast bright="-5000" contrast="-1000"/>
                    </a14:imgEffect>
                  </a14:imgLayer>
                </a14:imgProps>
              </a:ext>
              <a:ext uri="{28A0092B-C50C-407E-A947-70E740481C1C}">
                <a14:useLocalDpi xmlns:a14="http://schemas.microsoft.com/office/drawing/2010/main" val="0"/>
              </a:ext>
            </a:extLst>
          </a:blip>
          <a:stretch>
            <a:fillRect/>
          </a:stretch>
        </p:blipFill>
        <p:spPr>
          <a:xfrm>
            <a:off x="8185558" y="6417149"/>
            <a:ext cx="299384" cy="299382"/>
          </a:xfrm>
          <a:prstGeom prst="rect">
            <a:avLst/>
          </a:prstGeom>
        </p:spPr>
      </p:pic>
      <p:pic>
        <p:nvPicPr>
          <p:cNvPr id="14" name="Picture 13" descr="A blue butterfly on a black background&#10;&#10;AI-generated content may be incorrect.">
            <a:extLst>
              <a:ext uri="{FF2B5EF4-FFF2-40B4-BE49-F238E27FC236}">
                <a16:creationId xmlns:a16="http://schemas.microsoft.com/office/drawing/2014/main" id="{44A9A5C6-5F39-1EEF-6499-921F37DB4E7E}"/>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7101507" y="6417149"/>
            <a:ext cx="344286" cy="300336"/>
          </a:xfrm>
          <a:prstGeom prst="rect">
            <a:avLst/>
          </a:prstGeom>
        </p:spPr>
      </p:pic>
    </p:spTree>
    <p:extLst>
      <p:ext uri="{BB962C8B-B14F-4D97-AF65-F5344CB8AC3E}">
        <p14:creationId xmlns:p14="http://schemas.microsoft.com/office/powerpoint/2010/main" val="16033740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3FF0C1-723F-8331-7203-2AD1CA30858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E200EBD9-8D5A-98D4-BC92-CE5E1C7560F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Tree>
    <p:extLst>
      <p:ext uri="{BB962C8B-B14F-4D97-AF65-F5344CB8AC3E}">
        <p14:creationId xmlns:p14="http://schemas.microsoft.com/office/powerpoint/2010/main" val="1417239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E3D202-8931-7832-6C93-86B82B68652B}"/>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625BBC0C-D418-7F75-653D-7BD01A94CBE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328024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093987-4D9C-734A-F0DD-FA7C5E5BFDF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A48C8F2A-06F7-926F-11A3-0E18B5E0126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354760329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slideLayout" Target="../slideLayouts/slideLayout3.xml"/><Relationship Id="rId1" Type="http://schemas.openxmlformats.org/officeDocument/2006/relationships/slideLayout" Target="../slideLayouts/slideLayout2.xml"/><Relationship Id="rId5" Type="http://schemas.openxmlformats.org/officeDocument/2006/relationships/theme" Target="../theme/theme2.xml"/><Relationship Id="rId4" Type="http://schemas.openxmlformats.org/officeDocument/2006/relationships/slideLayout" Target="../slideLayouts/slideLayout5.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3.xml"/><Relationship Id="rId1" Type="http://schemas.openxmlformats.org/officeDocument/2006/relationships/slideLayout" Target="../slideLayouts/slideLayout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4.xml"/><Relationship Id="rId13" Type="http://schemas.openxmlformats.org/officeDocument/2006/relationships/image" Target="../media/image9.png"/><Relationship Id="rId18" Type="http://schemas.openxmlformats.org/officeDocument/2006/relationships/image" Target="../media/image6.svg"/><Relationship Id="rId3" Type="http://schemas.openxmlformats.org/officeDocument/2006/relationships/slideLayout" Target="../slideLayouts/slideLayout9.xml"/><Relationship Id="rId21" Type="http://schemas.openxmlformats.org/officeDocument/2006/relationships/image" Target="../media/image8.png"/><Relationship Id="rId7" Type="http://schemas.openxmlformats.org/officeDocument/2006/relationships/slideLayout" Target="../slideLayouts/slideLayout13.xml"/><Relationship Id="rId12" Type="http://schemas.openxmlformats.org/officeDocument/2006/relationships/image" Target="../media/image1.png"/><Relationship Id="rId17" Type="http://schemas.openxmlformats.org/officeDocument/2006/relationships/image" Target="../media/image5.png"/><Relationship Id="rId2" Type="http://schemas.openxmlformats.org/officeDocument/2006/relationships/slideLayout" Target="../slideLayouts/slideLayout8.xml"/><Relationship Id="rId16" Type="http://schemas.openxmlformats.org/officeDocument/2006/relationships/image" Target="../media/image4.png"/><Relationship Id="rId20" Type="http://schemas.microsoft.com/office/2007/relationships/hdphoto" Target="../media/hdphoto1.wdp"/><Relationship Id="rId1" Type="http://schemas.openxmlformats.org/officeDocument/2006/relationships/slideLayout" Target="../slideLayouts/slideLayout7.xml"/><Relationship Id="rId6" Type="http://schemas.openxmlformats.org/officeDocument/2006/relationships/slideLayout" Target="../slideLayouts/slideLayout12.xml"/><Relationship Id="rId11" Type="http://schemas.openxmlformats.org/officeDocument/2006/relationships/theme" Target="../theme/theme4.xml"/><Relationship Id="rId5" Type="http://schemas.openxmlformats.org/officeDocument/2006/relationships/slideLayout" Target="../slideLayouts/slideLayout11.xml"/><Relationship Id="rId15" Type="http://schemas.openxmlformats.org/officeDocument/2006/relationships/image" Target="../media/image3.png"/><Relationship Id="rId10" Type="http://schemas.openxmlformats.org/officeDocument/2006/relationships/slideLayout" Target="../slideLayouts/slideLayout16.xml"/><Relationship Id="rId19" Type="http://schemas.openxmlformats.org/officeDocument/2006/relationships/image" Target="../media/image7.png"/><Relationship Id="rId4" Type="http://schemas.openxmlformats.org/officeDocument/2006/relationships/slideLayout" Target="../slideLayouts/slideLayout10.xml"/><Relationship Id="rId9" Type="http://schemas.openxmlformats.org/officeDocument/2006/relationships/slideLayout" Target="../slideLayouts/slideLayout15.xml"/><Relationship Id="rId14" Type="http://schemas.openxmlformats.org/officeDocument/2006/relationships/image" Target="../media/image10.sv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4" name="Image 13" descr="Une image contenant texte&#10;&#10;Description générée automatiquement">
            <a:extLst>
              <a:ext uri="{FF2B5EF4-FFF2-40B4-BE49-F238E27FC236}">
                <a16:creationId xmlns:a16="http://schemas.microsoft.com/office/drawing/2014/main" id="{46B6AA1A-3151-3AC2-83FB-1C6A4D626CEE}"/>
              </a:ext>
            </a:extLst>
          </p:cNvPr>
          <p:cNvPicPr>
            <a:picLocks noGrp="1" noRot="1" noChangeAspect="1" noMove="1" noResize="1" noEditPoints="1" noAdjustHandles="1" noChangeArrowheads="1" noChangeShapeType="1" noCrop="1"/>
          </p:cNvPicPr>
          <p:nvPr userDrawn="1"/>
        </p:nvPicPr>
        <p:blipFill>
          <a:blip r:embed="rId3">
            <a:extLst>
              <a:ext uri="{28A0092B-C50C-407E-A947-70E740481C1C}">
                <a14:useLocalDpi xmlns:a14="http://schemas.microsoft.com/office/drawing/2010/main" val="0"/>
              </a:ext>
            </a:extLst>
          </a:blip>
          <a:stretch>
            <a:fillRect/>
          </a:stretch>
        </p:blipFill>
        <p:spPr>
          <a:xfrm>
            <a:off x="1184" y="0"/>
            <a:ext cx="12189631" cy="6858000"/>
          </a:xfrm>
          <a:prstGeom prst="rect">
            <a:avLst/>
          </a:prstGeom>
        </p:spPr>
      </p:pic>
      <p:pic>
        <p:nvPicPr>
          <p:cNvPr id="3" name="Image 2">
            <a:extLst>
              <a:ext uri="{FF2B5EF4-FFF2-40B4-BE49-F238E27FC236}">
                <a16:creationId xmlns:a16="http://schemas.microsoft.com/office/drawing/2014/main" id="{E38E8CAF-D224-9556-511F-8D65E9383F2C}"/>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010591" y="137310"/>
            <a:ext cx="4166241" cy="1426795"/>
          </a:xfrm>
          <a:prstGeom prst="rect">
            <a:avLst/>
          </a:prstGeom>
        </p:spPr>
      </p:pic>
      <p:pic>
        <p:nvPicPr>
          <p:cNvPr id="5" name="Image 4" descr="Une image contenant Police, Graphique, graphisme, capture d’écran&#10;&#10;Description générée automatiquement">
            <a:extLst>
              <a:ext uri="{FF2B5EF4-FFF2-40B4-BE49-F238E27FC236}">
                <a16:creationId xmlns:a16="http://schemas.microsoft.com/office/drawing/2014/main" id="{4BAF5A96-834B-D12C-CB6C-63FE02477529}"/>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308900" y="6138849"/>
            <a:ext cx="2720050" cy="528285"/>
          </a:xfrm>
          <a:prstGeom prst="rect">
            <a:avLst/>
          </a:prstGeom>
        </p:spPr>
      </p:pic>
    </p:spTree>
    <p:extLst>
      <p:ext uri="{BB962C8B-B14F-4D97-AF65-F5344CB8AC3E}">
        <p14:creationId xmlns:p14="http://schemas.microsoft.com/office/powerpoint/2010/main" val="1739929472"/>
      </p:ext>
    </p:extLst>
  </p:cSld>
  <p:clrMap bg1="lt1" tx1="dk1" bg2="lt2" tx2="dk2" accent1="accent1" accent2="accent2" accent3="accent3" accent4="accent4" accent5="accent5" accent6="accent6" hlink="hlink" folHlink="folHlink"/>
  <p:sldLayoutIdLst>
    <p:sldLayoutId id="2147483649" r:id="rId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Titel 1">
            <a:extLst>
              <a:ext uri="{FF2B5EF4-FFF2-40B4-BE49-F238E27FC236}">
                <a16:creationId xmlns:a16="http://schemas.microsoft.com/office/drawing/2014/main" id="{427B60B6-58D4-7B9F-C29A-CE66AF93F596}"/>
              </a:ext>
            </a:extLst>
          </p:cNvPr>
          <p:cNvSpPr txBox="1">
            <a:spLocks/>
          </p:cNvSpPr>
          <p:nvPr userDrawn="1"/>
        </p:nvSpPr>
        <p:spPr>
          <a:xfrm>
            <a:off x="0" y="1"/>
            <a:ext cx="12192000" cy="6858000"/>
          </a:xfrm>
          <a:prstGeom prst="rect">
            <a:avLst/>
          </a:prstGeom>
        </p:spPr>
        <p:txBody>
          <a:bodyPr anchor="ctr" anchorCtr="0"/>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de-DE" sz="25000">
                <a:latin typeface="Stencil" panose="040409050D0802020404" pitchFamily="82" charset="0"/>
              </a:rPr>
              <a:t> </a:t>
            </a:r>
            <a:endParaRPr lang="en-DE" sz="25000">
              <a:latin typeface="Stencil" panose="040409050D0802020404" pitchFamily="82" charset="0"/>
            </a:endParaRPr>
          </a:p>
        </p:txBody>
      </p:sp>
    </p:spTree>
    <p:extLst>
      <p:ext uri="{BB962C8B-B14F-4D97-AF65-F5344CB8AC3E}">
        <p14:creationId xmlns:p14="http://schemas.microsoft.com/office/powerpoint/2010/main" val="2018877621"/>
      </p:ext>
    </p:extLst>
  </p:cSld>
  <p:clrMap bg1="lt1" tx1="dk1" bg2="lt2" tx2="dk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Image 6" descr="Une image contenant texte&#10;&#10;Description générée automatiquement">
            <a:extLst>
              <a:ext uri="{FF2B5EF4-FFF2-40B4-BE49-F238E27FC236}">
                <a16:creationId xmlns:a16="http://schemas.microsoft.com/office/drawing/2014/main" id="{E6A8F4F5-7628-E9E8-23A7-09169C6794F7}"/>
              </a:ext>
            </a:extLst>
          </p:cNvPr>
          <p:cNvPicPr>
            <a:picLocks noGrp="1" noRot="1" noMove="1" noResize="1" noEditPoints="1" noAdjustHandles="1" noChangeArrowheads="1" noChangeShapeType="1" noCrop="1"/>
          </p:cNvPicPr>
          <p:nvPr userDrawn="1"/>
        </p:nvPicPr>
        <p:blipFill>
          <a:blip r:embed="rId3">
            <a:extLst>
              <a:ext uri="{28A0092B-C50C-407E-A947-70E740481C1C}">
                <a14:useLocalDpi xmlns:a14="http://schemas.microsoft.com/office/drawing/2010/main" val="0"/>
              </a:ext>
            </a:extLst>
          </a:blip>
          <a:stretch>
            <a:fillRect/>
          </a:stretch>
        </p:blipFill>
        <p:spPr>
          <a:xfrm>
            <a:off x="2369" y="0"/>
            <a:ext cx="12189631" cy="6858000"/>
          </a:xfrm>
          <a:prstGeom prst="rect">
            <a:avLst/>
          </a:prstGeom>
        </p:spPr>
      </p:pic>
    </p:spTree>
    <p:extLst>
      <p:ext uri="{BB962C8B-B14F-4D97-AF65-F5344CB8AC3E}">
        <p14:creationId xmlns:p14="http://schemas.microsoft.com/office/powerpoint/2010/main" val="1520531744"/>
      </p:ext>
    </p:extLst>
  </p:cSld>
  <p:clrMap bg1="lt1" tx1="dk1" bg2="lt2" tx2="dk2" accent1="accent1" accent2="accent2" accent3="accent3" accent4="accent4" accent5="accent5" accent6="accent6" hlink="hlink" folHlink="folHlink"/>
  <p:sldLayoutIdLst>
    <p:sldLayoutId id="2147483696" r:id="rId1"/>
  </p:sldLayoutIdLst>
  <p:txStyles>
    <p:titleStyle>
      <a:lvl1pPr algn="l" defTabSz="914400" rtl="0" eaLnBrk="1" latinLnBrk="0" hangingPunct="1">
        <a:lnSpc>
          <a:spcPct val="90000"/>
        </a:lnSpc>
        <a:spcBef>
          <a:spcPct val="0"/>
        </a:spcBef>
        <a:buNone/>
        <a:defRPr lang="en-GB" sz="5400" b="1" kern="1200" dirty="0">
          <a:solidFill>
            <a:srgbClr val="3B2B46"/>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lang="en-GB" sz="3200" kern="1200" dirty="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Image 6" descr="Une image contenant texte&#10;&#10;Description générée automatiquement">
            <a:extLst>
              <a:ext uri="{FF2B5EF4-FFF2-40B4-BE49-F238E27FC236}">
                <a16:creationId xmlns:a16="http://schemas.microsoft.com/office/drawing/2014/main" id="{1B01AB94-EEA2-3211-2551-34A16625A107}"/>
              </a:ext>
            </a:extLst>
          </p:cNvPr>
          <p:cNvPicPr>
            <a:picLocks noGrp="1" noRot="1" noChangeAspect="1" noMove="1" noResize="1" noEditPoints="1" noAdjustHandles="1" noChangeArrowheads="1" noChangeShapeType="1" noCrop="1"/>
          </p:cNvPicPr>
          <p:nvPr userDrawn="1"/>
        </p:nvPicPr>
        <p:blipFill>
          <a:blip r:embed="rId12">
            <a:extLst>
              <a:ext uri="{28A0092B-C50C-407E-A947-70E740481C1C}">
                <a14:useLocalDpi xmlns:a14="http://schemas.microsoft.com/office/drawing/2010/main" val="0"/>
              </a:ext>
            </a:extLst>
          </a:blip>
          <a:stretch>
            <a:fillRect/>
          </a:stretch>
        </p:blipFill>
        <p:spPr>
          <a:xfrm>
            <a:off x="2369" y="0"/>
            <a:ext cx="12189631" cy="6858000"/>
          </a:xfrm>
          <a:prstGeom prst="rect">
            <a:avLst/>
          </a:prstGeom>
        </p:spPr>
      </p:pic>
      <p:sp>
        <p:nvSpPr>
          <p:cNvPr id="2" name="Title Placeholder 1">
            <a:extLst>
              <a:ext uri="{FF2B5EF4-FFF2-40B4-BE49-F238E27FC236}">
                <a16:creationId xmlns:a16="http://schemas.microsoft.com/office/drawing/2014/main" id="{4157010D-0C09-8FBA-F719-A4ED7C3FC593}"/>
              </a:ext>
            </a:extLst>
          </p:cNvPr>
          <p:cNvSpPr>
            <a:spLocks noGrp="1"/>
          </p:cNvSpPr>
          <p:nvPr>
            <p:ph type="title"/>
          </p:nvPr>
        </p:nvSpPr>
        <p:spPr>
          <a:xfrm>
            <a:off x="838200" y="365125"/>
            <a:ext cx="973328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1BC054D6-CB61-3142-2199-DDEA2FD4839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pic>
        <p:nvPicPr>
          <p:cNvPr id="8" name="Graphique 7">
            <a:extLst>
              <a:ext uri="{FF2B5EF4-FFF2-40B4-BE49-F238E27FC236}">
                <a16:creationId xmlns:a16="http://schemas.microsoft.com/office/drawing/2014/main" id="{59BD5C5E-FB1B-A32E-1927-AB6A3C9A6664}"/>
              </a:ext>
            </a:extLst>
          </p:cNvPr>
          <p:cNvPicPr>
            <a:picLocks noChangeAspect="1"/>
          </p:cNvPicPr>
          <p:nvPr userDrawn="1"/>
        </p:nvPicPr>
        <p:blipFill>
          <a:blip r:embed="rId13">
            <a:extLst>
              <a:ext uri="{96DAC541-7B7A-43D3-8B79-37D633B846F1}">
                <asvg:svgBlip xmlns:asvg="http://schemas.microsoft.com/office/drawing/2016/SVG/main" r:embed="rId14"/>
              </a:ext>
            </a:extLst>
          </a:blip>
          <a:stretch>
            <a:fillRect/>
          </a:stretch>
        </p:blipFill>
        <p:spPr>
          <a:xfrm>
            <a:off x="10822738" y="196674"/>
            <a:ext cx="1062038" cy="904875"/>
          </a:xfrm>
          <a:prstGeom prst="rect">
            <a:avLst/>
          </a:prstGeom>
        </p:spPr>
      </p:pic>
      <p:pic>
        <p:nvPicPr>
          <p:cNvPr id="5" name="Image 4" descr="Une image contenant Police, Graphique, graphisme, capture d’écran&#10;&#10;Description générée automatiquement">
            <a:extLst>
              <a:ext uri="{FF2B5EF4-FFF2-40B4-BE49-F238E27FC236}">
                <a16:creationId xmlns:a16="http://schemas.microsoft.com/office/drawing/2014/main" id="{BEDCEE56-1BA9-8210-7BDF-2455F87929E9}"/>
              </a:ext>
            </a:extLst>
          </p:cNvPr>
          <p:cNvPicPr>
            <a:picLocks noChangeAspect="1"/>
          </p:cNvPicPr>
          <p:nvPr userDrawn="1"/>
        </p:nvPicPr>
        <p:blipFill>
          <a:blip r:embed="rId15">
            <a:extLst>
              <a:ext uri="{28A0092B-C50C-407E-A947-70E740481C1C}">
                <a14:useLocalDpi xmlns:a14="http://schemas.microsoft.com/office/drawing/2010/main" val="0"/>
              </a:ext>
            </a:extLst>
          </a:blip>
          <a:stretch>
            <a:fillRect/>
          </a:stretch>
        </p:blipFill>
        <p:spPr>
          <a:xfrm>
            <a:off x="10799716" y="1147469"/>
            <a:ext cx="1169451" cy="227129"/>
          </a:xfrm>
          <a:prstGeom prst="rect">
            <a:avLst/>
          </a:prstGeom>
        </p:spPr>
      </p:pic>
      <p:sp>
        <p:nvSpPr>
          <p:cNvPr id="13" name="Espace réservé du numéro de diapositive 5">
            <a:extLst>
              <a:ext uri="{FF2B5EF4-FFF2-40B4-BE49-F238E27FC236}">
                <a16:creationId xmlns:a16="http://schemas.microsoft.com/office/drawing/2014/main" id="{FF269D62-771B-7FE2-A4A9-A0BD01CE4415}"/>
              </a:ext>
            </a:extLst>
          </p:cNvPr>
          <p:cNvSpPr txBox="1">
            <a:spLocks/>
          </p:cNvSpPr>
          <p:nvPr userDrawn="1"/>
        </p:nvSpPr>
        <p:spPr>
          <a:xfrm>
            <a:off x="8441357" y="6371457"/>
            <a:ext cx="2273968"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b="1" dirty="0">
                <a:solidFill>
                  <a:srgbClr val="346296"/>
                </a:solidFill>
              </a:rPr>
              <a:t>@</a:t>
            </a:r>
            <a:r>
              <a:rPr lang="en-GB" b="1" dirty="0" err="1">
                <a:solidFill>
                  <a:srgbClr val="346296"/>
                </a:solidFill>
              </a:rPr>
              <a:t>PalmEmanuel</a:t>
            </a:r>
            <a:endParaRPr lang="en-GB" b="1" dirty="0">
              <a:solidFill>
                <a:srgbClr val="346296"/>
              </a:solidFill>
            </a:endParaRPr>
          </a:p>
        </p:txBody>
      </p:sp>
      <p:pic>
        <p:nvPicPr>
          <p:cNvPr id="14" name="Image 10" descr="Une image contenant capture d’écran, ligne, Graphique, Bleu électrique&#10;&#10;Description générée automatiquement">
            <a:extLst>
              <a:ext uri="{FF2B5EF4-FFF2-40B4-BE49-F238E27FC236}">
                <a16:creationId xmlns:a16="http://schemas.microsoft.com/office/drawing/2014/main" id="{AE54144B-F17F-37A7-CA4F-DA32A129AB33}"/>
              </a:ext>
            </a:extLst>
          </p:cNvPr>
          <p:cNvPicPr>
            <a:picLocks noChangeAspect="1"/>
          </p:cNvPicPr>
          <p:nvPr userDrawn="1"/>
        </p:nvPicPr>
        <p:blipFill>
          <a:blip r:embed="rId16">
            <a:extLst>
              <a:ext uri="{28A0092B-C50C-407E-A947-70E740481C1C}">
                <a14:useLocalDpi xmlns:a14="http://schemas.microsoft.com/office/drawing/2010/main" val="0"/>
              </a:ext>
            </a:extLst>
          </a:blip>
          <a:stretch>
            <a:fillRect/>
          </a:stretch>
        </p:blipFill>
        <p:spPr>
          <a:xfrm>
            <a:off x="7508234" y="6441419"/>
            <a:ext cx="248745" cy="254529"/>
          </a:xfrm>
          <a:prstGeom prst="rect">
            <a:avLst/>
          </a:prstGeom>
        </p:spPr>
      </p:pic>
      <p:pic>
        <p:nvPicPr>
          <p:cNvPr id="15" name="Graphic 56">
            <a:extLst>
              <a:ext uri="{FF2B5EF4-FFF2-40B4-BE49-F238E27FC236}">
                <a16:creationId xmlns:a16="http://schemas.microsoft.com/office/drawing/2014/main" id="{AE86CE22-1285-6246-E3F1-5933247D981C}"/>
              </a:ext>
            </a:extLst>
          </p:cNvPr>
          <p:cNvPicPr>
            <a:picLocks noChangeAspect="1"/>
          </p:cNvPicPr>
          <p:nvPr userDrawn="1"/>
        </p:nvPicPr>
        <p:blipFill>
          <a:blip r:embed="rId17">
            <a:extLst>
              <a:ext uri="{96DAC541-7B7A-43D3-8B79-37D633B846F1}">
                <asvg:svgBlip xmlns:asvg="http://schemas.microsoft.com/office/drawing/2016/SVG/main" r:embed="rId18"/>
              </a:ext>
            </a:extLst>
          </a:blip>
          <a:srcRect/>
          <a:stretch/>
        </p:blipFill>
        <p:spPr>
          <a:xfrm>
            <a:off x="7799236" y="6404088"/>
            <a:ext cx="327439" cy="320756"/>
          </a:xfrm>
          <a:prstGeom prst="rect">
            <a:avLst/>
          </a:prstGeom>
          <a:effectLst/>
        </p:spPr>
      </p:pic>
      <p:pic>
        <p:nvPicPr>
          <p:cNvPr id="16" name="Picture 15" descr="A blue and black logo&#10;&#10;Description automatically generated">
            <a:extLst>
              <a:ext uri="{FF2B5EF4-FFF2-40B4-BE49-F238E27FC236}">
                <a16:creationId xmlns:a16="http://schemas.microsoft.com/office/drawing/2014/main" id="{B4B1CC83-1002-8DCA-8808-8E73DF3F90F4}"/>
              </a:ext>
            </a:extLst>
          </p:cNvPr>
          <p:cNvPicPr>
            <a:picLocks noChangeAspect="1"/>
          </p:cNvPicPr>
          <p:nvPr userDrawn="1"/>
        </p:nvPicPr>
        <p:blipFill>
          <a:blip r:embed="rId19">
            <a:extLst>
              <a:ext uri="{BEBA8EAE-BF5A-486C-A8C5-ECC9F3942E4B}">
                <a14:imgProps xmlns:a14="http://schemas.microsoft.com/office/drawing/2010/main">
                  <a14:imgLayer r:embed="rId20">
                    <a14:imgEffect>
                      <a14:colorTemperature colorTemp="11500"/>
                    </a14:imgEffect>
                    <a14:imgEffect>
                      <a14:saturation sat="82000"/>
                    </a14:imgEffect>
                    <a14:imgEffect>
                      <a14:brightnessContrast bright="-5000" contrast="-1000"/>
                    </a14:imgEffect>
                  </a14:imgLayer>
                </a14:imgProps>
              </a:ext>
              <a:ext uri="{28A0092B-C50C-407E-A947-70E740481C1C}">
                <a14:useLocalDpi xmlns:a14="http://schemas.microsoft.com/office/drawing/2010/main" val="0"/>
              </a:ext>
            </a:extLst>
          </a:blip>
          <a:stretch>
            <a:fillRect/>
          </a:stretch>
        </p:blipFill>
        <p:spPr>
          <a:xfrm>
            <a:off x="8185558" y="6417149"/>
            <a:ext cx="299384" cy="299382"/>
          </a:xfrm>
          <a:prstGeom prst="rect">
            <a:avLst/>
          </a:prstGeom>
        </p:spPr>
      </p:pic>
      <p:pic>
        <p:nvPicPr>
          <p:cNvPr id="18" name="Picture 17" descr="A blue butterfly on a black background&#10;&#10;AI-generated content may be incorrect.">
            <a:extLst>
              <a:ext uri="{FF2B5EF4-FFF2-40B4-BE49-F238E27FC236}">
                <a16:creationId xmlns:a16="http://schemas.microsoft.com/office/drawing/2014/main" id="{167D21B8-391E-344F-EFDE-F1E7C83F2267}"/>
              </a:ext>
            </a:extLst>
          </p:cNvPr>
          <p:cNvPicPr>
            <a:picLocks noChangeAspect="1"/>
          </p:cNvPicPr>
          <p:nvPr userDrawn="1"/>
        </p:nvPicPr>
        <p:blipFill>
          <a:blip r:embed="rId21">
            <a:extLst>
              <a:ext uri="{28A0092B-C50C-407E-A947-70E740481C1C}">
                <a14:useLocalDpi xmlns:a14="http://schemas.microsoft.com/office/drawing/2010/main" val="0"/>
              </a:ext>
            </a:extLst>
          </a:blip>
          <a:stretch>
            <a:fillRect/>
          </a:stretch>
        </p:blipFill>
        <p:spPr>
          <a:xfrm>
            <a:off x="7101507" y="6417149"/>
            <a:ext cx="344286" cy="300336"/>
          </a:xfrm>
          <a:prstGeom prst="rect">
            <a:avLst/>
          </a:prstGeom>
        </p:spPr>
      </p:pic>
    </p:spTree>
    <p:extLst>
      <p:ext uri="{BB962C8B-B14F-4D97-AF65-F5344CB8AC3E}">
        <p14:creationId xmlns:p14="http://schemas.microsoft.com/office/powerpoint/2010/main" val="2577699735"/>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Lst>
  <p:txStyles>
    <p:titleStyle>
      <a:lvl1pPr algn="l" defTabSz="914400" rtl="0" eaLnBrk="1" latinLnBrk="0" hangingPunct="1">
        <a:lnSpc>
          <a:spcPct val="90000"/>
        </a:lnSpc>
        <a:spcBef>
          <a:spcPct val="0"/>
        </a:spcBef>
        <a:buNone/>
        <a:defRPr sz="5400" b="1" kern="1200">
          <a:solidFill>
            <a:srgbClr val="3B2B46"/>
          </a:solidFill>
          <a:latin typeface="+mj-lt"/>
          <a:ea typeface="+mj-ea"/>
          <a:cs typeface="+mj-cs"/>
        </a:defRPr>
      </a:lvl1pPr>
    </p:titleStyle>
    <p:bodyStyle>
      <a:lvl1pPr marL="228600" indent="-228600" algn="l" defTabSz="914400" rtl="0" eaLnBrk="1" latinLnBrk="0" hangingPunct="1">
        <a:lnSpc>
          <a:spcPct val="90000"/>
        </a:lnSpc>
        <a:spcBef>
          <a:spcPts val="1000"/>
        </a:spcBef>
        <a:buFont typeface="Wingdings" panose="05000000000000000000" pitchFamily="2" charset="2"/>
        <a:buChar char="§"/>
        <a:defRPr sz="3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
        <a:defRPr sz="3200" kern="1200">
          <a:solidFill>
            <a:srgbClr val="346297"/>
          </a:solidFill>
          <a:latin typeface="+mn-lt"/>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2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panose="05000000000000000000" pitchFamily="2" charset="2"/>
        <a:buChar char="§"/>
        <a:defRPr sz="2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panose="05000000000000000000" pitchFamily="2" charset="2"/>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3.sv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8.xml"/><Relationship Id="rId6" Type="http://schemas.openxmlformats.org/officeDocument/2006/relationships/image" Target="../media/image16.png"/><Relationship Id="rId5" Type="http://schemas.openxmlformats.org/officeDocument/2006/relationships/image" Target="../media/image15.sv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20.svg"/><Relationship Id="rId7" Type="http://schemas.openxmlformats.org/officeDocument/2006/relationships/image" Target="../media/image15.svg"/><Relationship Id="rId2" Type="http://schemas.openxmlformats.org/officeDocument/2006/relationships/image" Target="../media/image19.png"/><Relationship Id="rId1" Type="http://schemas.openxmlformats.org/officeDocument/2006/relationships/slideLayout" Target="../slideLayouts/slideLayout8.xml"/><Relationship Id="rId6" Type="http://schemas.openxmlformats.org/officeDocument/2006/relationships/image" Target="../media/image14.png"/><Relationship Id="rId5" Type="http://schemas.openxmlformats.org/officeDocument/2006/relationships/image" Target="../media/image13.svg"/><Relationship Id="rId10" Type="http://schemas.openxmlformats.org/officeDocument/2006/relationships/image" Target="../media/image18.svg"/><Relationship Id="rId4" Type="http://schemas.openxmlformats.org/officeDocument/2006/relationships/image" Target="../media/image12.png"/><Relationship Id="rId9" Type="http://schemas.openxmlformats.org/officeDocument/2006/relationships/image" Target="../media/image17.png"/></Relationships>
</file>

<file path=ppt/slides/_rels/slide12.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20.svg"/><Relationship Id="rId7" Type="http://schemas.openxmlformats.org/officeDocument/2006/relationships/image" Target="../media/image15.svg"/><Relationship Id="rId2" Type="http://schemas.openxmlformats.org/officeDocument/2006/relationships/image" Target="../media/image19.png"/><Relationship Id="rId1" Type="http://schemas.openxmlformats.org/officeDocument/2006/relationships/slideLayout" Target="../slideLayouts/slideLayout8.xml"/><Relationship Id="rId6" Type="http://schemas.openxmlformats.org/officeDocument/2006/relationships/image" Target="../media/image14.png"/><Relationship Id="rId5" Type="http://schemas.openxmlformats.org/officeDocument/2006/relationships/image" Target="../media/image13.svg"/><Relationship Id="rId10" Type="http://schemas.openxmlformats.org/officeDocument/2006/relationships/image" Target="../media/image18.svg"/><Relationship Id="rId4" Type="http://schemas.openxmlformats.org/officeDocument/2006/relationships/image" Target="../media/image12.png"/><Relationship Id="rId9"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8" Type="http://schemas.openxmlformats.org/officeDocument/2006/relationships/customXml" Target="../ink/ink2.xml"/><Relationship Id="rId3" Type="http://schemas.openxmlformats.org/officeDocument/2006/relationships/image" Target="../media/image23.jpg"/><Relationship Id="rId7" Type="http://schemas.openxmlformats.org/officeDocument/2006/relationships/image" Target="../media/image130.png"/><Relationship Id="rId2" Type="http://schemas.openxmlformats.org/officeDocument/2006/relationships/image" Target="../media/image22.png"/><Relationship Id="rId1" Type="http://schemas.openxmlformats.org/officeDocument/2006/relationships/slideLayout" Target="../slideLayouts/slideLayout6.xml"/><Relationship Id="rId5" Type="http://schemas.openxmlformats.org/officeDocument/2006/relationships/customXml" Target="../ink/ink1.xml"/><Relationship Id="rId4" Type="http://schemas.openxmlformats.org/officeDocument/2006/relationships/image" Target="../media/image24.png"/><Relationship Id="rId9" Type="http://schemas.openxmlformats.org/officeDocument/2006/relationships/image" Target="../media/image14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hyperlink" Target="https://github.com/marketplace/actions/upload-a-build-artifact" TargetMode="Externa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3" Type="http://schemas.openxmlformats.org/officeDocument/2006/relationships/image" Target="../media/image29.svg"/><Relationship Id="rId7" Type="http://schemas.openxmlformats.org/officeDocument/2006/relationships/image" Target="../media/image33.svg"/><Relationship Id="rId2" Type="http://schemas.openxmlformats.org/officeDocument/2006/relationships/image" Target="../media/image28.png"/><Relationship Id="rId1" Type="http://schemas.openxmlformats.org/officeDocument/2006/relationships/slideLayout" Target="../slideLayouts/slideLayout8.xml"/><Relationship Id="rId6" Type="http://schemas.openxmlformats.org/officeDocument/2006/relationships/image" Target="../media/image32.png"/><Relationship Id="rId5" Type="http://schemas.openxmlformats.org/officeDocument/2006/relationships/image" Target="../media/image31.svg"/><Relationship Id="rId4" Type="http://schemas.openxmlformats.org/officeDocument/2006/relationships/image" Target="../media/image30.png"/></Relationships>
</file>

<file path=ppt/slides/_rels/slide3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8.xml"/><Relationship Id="rId5" Type="http://schemas.openxmlformats.org/officeDocument/2006/relationships/image" Target="../media/image15.sv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3.sv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8.xml"/><Relationship Id="rId6" Type="http://schemas.openxmlformats.org/officeDocument/2006/relationships/image" Target="../media/image16.png"/><Relationship Id="rId5" Type="http://schemas.openxmlformats.org/officeDocument/2006/relationships/image" Target="../media/image15.sv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A13D084F-E8FE-14E3-7A60-1AB8B95A44C2}"/>
              </a:ext>
            </a:extLst>
          </p:cNvPr>
          <p:cNvSpPr txBox="1"/>
          <p:nvPr/>
        </p:nvSpPr>
        <p:spPr>
          <a:xfrm>
            <a:off x="1046162" y="1057275"/>
            <a:ext cx="4892675" cy="5626605"/>
          </a:xfrm>
          <a:prstGeom prst="rect">
            <a:avLst/>
          </a:prstGeom>
          <a:noFill/>
        </p:spPr>
        <p:txBody>
          <a:bodyPr wrap="square" rtlCol="0">
            <a:spAutoFit/>
          </a:bodyPr>
          <a:lstStyle/>
          <a:p>
            <a:pPr>
              <a:lnSpc>
                <a:spcPct val="110000"/>
              </a:lnSpc>
            </a:pPr>
            <a:r>
              <a:rPr lang="en-US" sz="1600" dirty="0"/>
              <a:t>Dear Speaker, we are thrilled and honored to have you with us in Malmö in 2025. Take your time and read this before you prepare your session. </a:t>
            </a:r>
          </a:p>
          <a:p>
            <a:pPr>
              <a:lnSpc>
                <a:spcPct val="110000"/>
              </a:lnSpc>
            </a:pPr>
            <a:endParaRPr lang="en-US" sz="1600" dirty="0"/>
          </a:p>
          <a:p>
            <a:pPr>
              <a:lnSpc>
                <a:spcPct val="110000"/>
              </a:lnSpc>
              <a:spcAft>
                <a:spcPts val="1000"/>
              </a:spcAft>
            </a:pPr>
            <a:r>
              <a:rPr lang="en-US" sz="1600" dirty="0"/>
              <a:t>Since most of you have been with us before, you will already know a lot about </a:t>
            </a:r>
            <a:r>
              <a:rPr lang="en-US" sz="1600" dirty="0" err="1"/>
              <a:t>PSConfEU</a:t>
            </a:r>
            <a:r>
              <a:rPr lang="en-US" sz="1600" dirty="0"/>
              <a:t>. You know that we try to capture all sessions carefully and publish your work on YouTube. </a:t>
            </a:r>
            <a:r>
              <a:rPr lang="en-US" sz="1600" b="1" u="sng" dirty="0"/>
              <a:t>There are a few easily avoidable stumbling blocks that we would like to draw your attention to: </a:t>
            </a:r>
          </a:p>
          <a:p>
            <a:pPr marL="285750" indent="-285750">
              <a:lnSpc>
                <a:spcPct val="110000"/>
              </a:lnSpc>
              <a:buClr>
                <a:srgbClr val="C00000"/>
              </a:buClr>
              <a:buFont typeface="Arial" panose="020B0604020202020204" pitchFamily="34" charset="0"/>
              <a:buChar char="•"/>
            </a:pPr>
            <a:r>
              <a:rPr lang="en-US" sz="1600" dirty="0"/>
              <a:t>Your screen resolution should be</a:t>
            </a:r>
            <a:br>
              <a:rPr lang="en-US" sz="1600" dirty="0"/>
            </a:br>
            <a:r>
              <a:rPr lang="en-US" sz="1600" dirty="0"/>
              <a:t>1920x1080 </a:t>
            </a:r>
            <a:r>
              <a:rPr lang="en-US" sz="1600" dirty="0" err="1"/>
              <a:t>px</a:t>
            </a:r>
            <a:r>
              <a:rPr lang="en-US" sz="1600" dirty="0"/>
              <a:t> (</a:t>
            </a:r>
            <a:r>
              <a:rPr lang="en-US" sz="1600" dirty="0" err="1"/>
              <a:t>FullHD</a:t>
            </a:r>
            <a:r>
              <a:rPr lang="en-US" sz="1600" dirty="0"/>
              <a:t>)</a:t>
            </a:r>
          </a:p>
          <a:p>
            <a:pPr marL="285750" indent="-285750">
              <a:lnSpc>
                <a:spcPct val="110000"/>
              </a:lnSpc>
              <a:buClr>
                <a:srgbClr val="C00000"/>
              </a:buClr>
              <a:buFont typeface="Arial" panose="020B0604020202020204" pitchFamily="34" charset="0"/>
              <a:buChar char="•"/>
            </a:pPr>
            <a:r>
              <a:rPr lang="en-US" sz="1600" dirty="0"/>
              <a:t>You should provide a full size HDMI socket</a:t>
            </a:r>
          </a:p>
          <a:p>
            <a:pPr marL="285750" indent="-285750">
              <a:lnSpc>
                <a:spcPct val="110000"/>
              </a:lnSpc>
              <a:buClr>
                <a:srgbClr val="C00000"/>
              </a:buClr>
              <a:buFont typeface="Arial" panose="020B0604020202020204" pitchFamily="34" charset="0"/>
              <a:buChar char="•"/>
            </a:pPr>
            <a:r>
              <a:rPr lang="en-US" sz="1600" dirty="0"/>
              <a:t>Mirror your screen</a:t>
            </a:r>
          </a:p>
          <a:p>
            <a:pPr marL="285750" indent="-285750">
              <a:lnSpc>
                <a:spcPct val="110000"/>
              </a:lnSpc>
              <a:buClr>
                <a:srgbClr val="C00000"/>
              </a:buClr>
              <a:buFont typeface="Arial" panose="020B0604020202020204" pitchFamily="34" charset="0"/>
              <a:buChar char="•"/>
            </a:pPr>
            <a:r>
              <a:rPr lang="en-US" sz="1600" dirty="0"/>
              <a:t>Disable "Presenter View" in PowerPoint</a:t>
            </a:r>
          </a:p>
          <a:p>
            <a:pPr marL="285750" indent="-285750">
              <a:lnSpc>
                <a:spcPct val="110000"/>
              </a:lnSpc>
              <a:buClr>
                <a:srgbClr val="C00000"/>
              </a:buClr>
              <a:buFont typeface="Arial" panose="020B0604020202020204" pitchFamily="34" charset="0"/>
              <a:buChar char="•"/>
            </a:pPr>
            <a:r>
              <a:rPr lang="en-US" sz="1600" dirty="0"/>
              <a:t>Using MAC or Surface book? </a:t>
            </a:r>
            <a:br>
              <a:rPr lang="en-US" sz="1600" dirty="0"/>
            </a:br>
            <a:r>
              <a:rPr lang="en-US" sz="1600" dirty="0"/>
              <a:t>Be aware of HDCP!</a:t>
            </a:r>
          </a:p>
          <a:p>
            <a:pPr marL="285750" indent="-285750">
              <a:lnSpc>
                <a:spcPct val="110000"/>
              </a:lnSpc>
              <a:buClr>
                <a:srgbClr val="C00000"/>
              </a:buClr>
              <a:buFont typeface="Arial" panose="020B0604020202020204" pitchFamily="34" charset="0"/>
              <a:buChar char="•"/>
            </a:pPr>
            <a:r>
              <a:rPr lang="en-US" sz="1600" dirty="0"/>
              <a:t>Disable </a:t>
            </a:r>
            <a:r>
              <a:rPr lang="en-US" sz="1600"/>
              <a:t>the ‘Night Light Mode’</a:t>
            </a:r>
            <a:endParaRPr lang="en-US" sz="1600" dirty="0"/>
          </a:p>
          <a:p>
            <a:pPr marL="285750" indent="-285750">
              <a:lnSpc>
                <a:spcPct val="110000"/>
              </a:lnSpc>
              <a:buFont typeface="Arial" panose="020B0604020202020204" pitchFamily="34" charset="0"/>
              <a:buChar char="•"/>
            </a:pPr>
            <a:endParaRPr lang="en-US" sz="1600" dirty="0"/>
          </a:p>
          <a:p>
            <a:pPr>
              <a:lnSpc>
                <a:spcPct val="110000"/>
              </a:lnSpc>
            </a:pPr>
            <a:endParaRPr lang="en-US" sz="1600" dirty="0"/>
          </a:p>
        </p:txBody>
      </p:sp>
      <p:sp>
        <p:nvSpPr>
          <p:cNvPr id="4" name="Rechteck 3">
            <a:extLst>
              <a:ext uri="{FF2B5EF4-FFF2-40B4-BE49-F238E27FC236}">
                <a16:creationId xmlns:a16="http://schemas.microsoft.com/office/drawing/2014/main" id="{CBA44082-0847-F389-B219-CBA49C7725C2}"/>
              </a:ext>
            </a:extLst>
          </p:cNvPr>
          <p:cNvSpPr/>
          <p:nvPr/>
        </p:nvSpPr>
        <p:spPr>
          <a:xfrm>
            <a:off x="0" y="0"/>
            <a:ext cx="889000" cy="685800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r>
              <a:rPr lang="en-US" sz="4400">
                <a:latin typeface="Calibri" panose="020F0502020204030204" pitchFamily="34" charset="0"/>
                <a:ea typeface="Calibri" panose="020F0502020204030204" pitchFamily="34" charset="0"/>
                <a:cs typeface="Calibri" panose="020F0502020204030204" pitchFamily="34" charset="0"/>
              </a:rPr>
              <a:t>BURN AFTER READING</a:t>
            </a:r>
            <a:endParaRPr lang="en-DE" sz="4400">
              <a:latin typeface="Calibri" panose="020F0502020204030204" pitchFamily="34" charset="0"/>
              <a:ea typeface="Calibri" panose="020F0502020204030204" pitchFamily="34" charset="0"/>
              <a:cs typeface="Calibri" panose="020F0502020204030204" pitchFamily="34" charset="0"/>
            </a:endParaRPr>
          </a:p>
        </p:txBody>
      </p:sp>
      <p:sp>
        <p:nvSpPr>
          <p:cNvPr id="2" name="Textfeld 1">
            <a:extLst>
              <a:ext uri="{FF2B5EF4-FFF2-40B4-BE49-F238E27FC236}">
                <a16:creationId xmlns:a16="http://schemas.microsoft.com/office/drawing/2014/main" id="{A196BBFD-A430-8F6F-DBB7-52C55DB3DA2F}"/>
              </a:ext>
            </a:extLst>
          </p:cNvPr>
          <p:cNvSpPr txBox="1"/>
          <p:nvPr/>
        </p:nvSpPr>
        <p:spPr>
          <a:xfrm>
            <a:off x="5938836" y="663834"/>
            <a:ext cx="5972175" cy="6000040"/>
          </a:xfrm>
          <a:prstGeom prst="rect">
            <a:avLst/>
          </a:prstGeom>
          <a:noFill/>
        </p:spPr>
        <p:txBody>
          <a:bodyPr wrap="square" rtlCol="0">
            <a:spAutoFit/>
          </a:bodyPr>
          <a:lstStyle/>
          <a:p>
            <a:pPr>
              <a:lnSpc>
                <a:spcPct val="110000"/>
              </a:lnSpc>
              <a:spcAft>
                <a:spcPts val="800"/>
              </a:spcAft>
            </a:pPr>
            <a:r>
              <a:rPr lang="en-US" sz="1600" b="1" dirty="0" err="1">
                <a:highlight>
                  <a:srgbClr val="00FF00"/>
                </a:highlight>
              </a:rPr>
              <a:t>about_SlideDeck</a:t>
            </a:r>
            <a:endParaRPr lang="en-US" sz="1600" b="1" dirty="0">
              <a:highlight>
                <a:srgbClr val="00FF00"/>
              </a:highlight>
            </a:endParaRPr>
          </a:p>
          <a:p>
            <a:pPr>
              <a:lnSpc>
                <a:spcPct val="110000"/>
              </a:lnSpc>
            </a:pPr>
            <a:r>
              <a:rPr lang="en-US" sz="1600" dirty="0"/>
              <a:t>The actual presentation starts with slide 6 ("Session title"). The first five slides have a purely </a:t>
            </a:r>
            <a:r>
              <a:rPr lang="en-US" sz="1600" dirty="0" err="1"/>
              <a:t>organisational</a:t>
            </a:r>
            <a:r>
              <a:rPr lang="en-US" sz="1600" dirty="0"/>
              <a:t> purpose. During the break before your session, you should start the presentation with slide 2 ("Next up"), so that the audience knows that they are in the right room. It's fine if you start chatting with the audience during this break, </a:t>
            </a:r>
            <a:r>
              <a:rPr lang="en-US" sz="1600" b="1" dirty="0"/>
              <a:t>but</a:t>
            </a:r>
            <a:r>
              <a:rPr lang="en-US" sz="1600" dirty="0"/>
              <a:t> </a:t>
            </a:r>
            <a:r>
              <a:rPr lang="en-US" sz="1600" b="1" dirty="0"/>
              <a:t>we need a precise starting point for your presentation </a:t>
            </a:r>
            <a:r>
              <a:rPr lang="en-US" sz="1600" dirty="0"/>
              <a:t>in terms of editing your video. That means: </a:t>
            </a:r>
          </a:p>
          <a:p>
            <a:pPr>
              <a:lnSpc>
                <a:spcPct val="110000"/>
              </a:lnSpc>
            </a:pPr>
            <a:r>
              <a:rPr lang="en-US" sz="1600" dirty="0"/>
              <a:t>The recording of your presentation will start after the countdown. </a:t>
            </a:r>
            <a:r>
              <a:rPr lang="en-US" sz="1600" b="1" dirty="0"/>
              <a:t>Please  (RE)START talking after the countdown</a:t>
            </a:r>
            <a:r>
              <a:rPr lang="en-US" sz="1600" dirty="0"/>
              <a:t>, not during it! Otherwise your recording will start with a half sentence.  </a:t>
            </a:r>
          </a:p>
          <a:p>
            <a:pPr>
              <a:lnSpc>
                <a:spcPct val="110000"/>
              </a:lnSpc>
            </a:pPr>
            <a:r>
              <a:rPr lang="en-US" sz="1600" dirty="0"/>
              <a:t>It is not necessary to explicitly signal to the PA operator, this is your signal! </a:t>
            </a:r>
          </a:p>
          <a:p>
            <a:pPr>
              <a:lnSpc>
                <a:spcPct val="110000"/>
              </a:lnSpc>
            </a:pPr>
            <a:endParaRPr lang="en-US" sz="1600" dirty="0"/>
          </a:p>
          <a:p>
            <a:pPr>
              <a:lnSpc>
                <a:spcPct val="110000"/>
              </a:lnSpc>
            </a:pPr>
            <a:r>
              <a:rPr lang="en-US" sz="1600" dirty="0"/>
              <a:t>Finally, do you have to use this slide deck? </a:t>
            </a:r>
            <a:br>
              <a:rPr lang="en-US" sz="1600" dirty="0"/>
            </a:br>
            <a:r>
              <a:rPr lang="en-US" sz="1600" dirty="0"/>
              <a:t>No, you are free to present the way you like it. But you are asked </a:t>
            </a:r>
            <a:br>
              <a:rPr lang="en-US" sz="1600" dirty="0"/>
            </a:br>
            <a:r>
              <a:rPr lang="en-US" sz="1600" dirty="0"/>
              <a:t>to use the intro slides: countdown, session title, sponsor slide.</a:t>
            </a:r>
            <a:br>
              <a:rPr lang="en-US" sz="1600" dirty="0"/>
            </a:br>
            <a:r>
              <a:rPr lang="en-US" sz="1600" dirty="0"/>
              <a:t>Beyond that, use what is good for the cause – from no slides to sketches from your children, from </a:t>
            </a:r>
            <a:r>
              <a:rPr lang="en-US" sz="1600" dirty="0" err="1"/>
              <a:t>Jupyter</a:t>
            </a:r>
            <a:r>
              <a:rPr lang="en-US" sz="1600" dirty="0"/>
              <a:t> to $</a:t>
            </a:r>
            <a:r>
              <a:rPr lang="en-US" sz="1600" dirty="0" err="1"/>
              <a:t>youNameIt</a:t>
            </a:r>
            <a:r>
              <a:rPr lang="en-US" sz="1600" dirty="0"/>
              <a:t>. </a:t>
            </a:r>
          </a:p>
          <a:p>
            <a:pPr>
              <a:lnSpc>
                <a:spcPct val="110000"/>
              </a:lnSpc>
              <a:spcAft>
                <a:spcPts val="1000"/>
              </a:spcAft>
            </a:pPr>
            <a:r>
              <a:rPr lang="en-US" sz="1600" dirty="0"/>
              <a:t>You will find additional information in the notes below.</a:t>
            </a:r>
          </a:p>
          <a:p>
            <a:pPr>
              <a:lnSpc>
                <a:spcPct val="110000"/>
              </a:lnSpc>
            </a:pPr>
            <a:r>
              <a:rPr lang="en-US" sz="1600" i="1" dirty="0"/>
              <a:t>Sincerely, your hosts!</a:t>
            </a:r>
          </a:p>
        </p:txBody>
      </p:sp>
      <p:sp>
        <p:nvSpPr>
          <p:cNvPr id="5" name="Titel 4">
            <a:extLst>
              <a:ext uri="{FF2B5EF4-FFF2-40B4-BE49-F238E27FC236}">
                <a16:creationId xmlns:a16="http://schemas.microsoft.com/office/drawing/2014/main" id="{E2CFEAF8-3999-F242-E154-0BD39B8675DC}"/>
              </a:ext>
            </a:extLst>
          </p:cNvPr>
          <p:cNvSpPr>
            <a:spLocks noGrp="1"/>
          </p:cNvSpPr>
          <p:nvPr>
            <p:ph type="title" idx="4294967295"/>
          </p:nvPr>
        </p:nvSpPr>
        <p:spPr>
          <a:xfrm>
            <a:off x="1046161" y="66675"/>
            <a:ext cx="4892675" cy="662782"/>
          </a:xfrm>
          <a:prstGeom prst="rect">
            <a:avLst/>
          </a:prstGeom>
        </p:spPr>
        <p:txBody>
          <a:bodyPr/>
          <a:lstStyle/>
          <a:p>
            <a:r>
              <a:rPr lang="en-DE" sz="4200">
                <a:latin typeface="Calibri" panose="020F0502020204030204" pitchFamily="34" charset="0"/>
                <a:ea typeface="Calibri" panose="020F0502020204030204" pitchFamily="34" charset="0"/>
                <a:cs typeface="Calibri" panose="020F0502020204030204" pitchFamily="34" charset="0"/>
              </a:rPr>
              <a:t>R</a:t>
            </a:r>
            <a:r>
              <a:rPr lang="en-US" sz="4200">
                <a:latin typeface="Calibri" panose="020F0502020204030204" pitchFamily="34" charset="0"/>
                <a:ea typeface="Calibri" panose="020F0502020204030204" pitchFamily="34" charset="0"/>
                <a:cs typeface="Calibri" panose="020F0502020204030204" pitchFamily="34" charset="0"/>
              </a:rPr>
              <a:t>EADME</a:t>
            </a:r>
            <a:endParaRPr lang="en-DE" sz="420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8310957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E33BB4-CBA3-A94D-0991-F7E921385CF5}"/>
            </a:ext>
          </a:extLst>
        </p:cNvPr>
        <p:cNvGrpSpPr/>
        <p:nvPr/>
      </p:nvGrpSpPr>
      <p:grpSpPr>
        <a:xfrm>
          <a:off x="0" y="0"/>
          <a:ext cx="0" cy="0"/>
          <a:chOff x="0" y="0"/>
          <a:chExt cx="0" cy="0"/>
        </a:xfrm>
      </p:grpSpPr>
      <p:grpSp>
        <p:nvGrpSpPr>
          <p:cNvPr id="16" name="Group 15">
            <a:extLst>
              <a:ext uri="{FF2B5EF4-FFF2-40B4-BE49-F238E27FC236}">
                <a16:creationId xmlns:a16="http://schemas.microsoft.com/office/drawing/2014/main" id="{6DCED74F-65D7-003D-25D9-D9420D2973BF}"/>
              </a:ext>
            </a:extLst>
          </p:cNvPr>
          <p:cNvGrpSpPr/>
          <p:nvPr/>
        </p:nvGrpSpPr>
        <p:grpSpPr>
          <a:xfrm>
            <a:off x="838200" y="2625969"/>
            <a:ext cx="2743196" cy="1728736"/>
            <a:chOff x="762004" y="2625969"/>
            <a:chExt cx="2743196" cy="1728736"/>
          </a:xfrm>
        </p:grpSpPr>
        <p:pic>
          <p:nvPicPr>
            <p:cNvPr id="13" name="Graphic 12">
              <a:extLst>
                <a:ext uri="{FF2B5EF4-FFF2-40B4-BE49-F238E27FC236}">
                  <a16:creationId xmlns:a16="http://schemas.microsoft.com/office/drawing/2014/main" id="{C32F3798-8285-7C8B-B518-7CFF2F6F087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509104" y="2625969"/>
              <a:ext cx="1248997" cy="1248997"/>
            </a:xfrm>
            <a:prstGeom prst="rect">
              <a:avLst/>
            </a:prstGeom>
          </p:spPr>
        </p:pic>
        <p:sp>
          <p:nvSpPr>
            <p:cNvPr id="15" name="TextBox 14">
              <a:extLst>
                <a:ext uri="{FF2B5EF4-FFF2-40B4-BE49-F238E27FC236}">
                  <a16:creationId xmlns:a16="http://schemas.microsoft.com/office/drawing/2014/main" id="{3FAB4D49-B11F-095B-A44A-466132503A20}"/>
                </a:ext>
              </a:extLst>
            </p:cNvPr>
            <p:cNvSpPr txBox="1"/>
            <p:nvPr/>
          </p:nvSpPr>
          <p:spPr>
            <a:xfrm>
              <a:off x="762004" y="3893040"/>
              <a:ext cx="2743196" cy="461665"/>
            </a:xfrm>
            <a:prstGeom prst="rect">
              <a:avLst/>
            </a:prstGeom>
            <a:noFill/>
          </p:spPr>
          <p:txBody>
            <a:bodyPr wrap="square" rtlCol="0">
              <a:spAutoFit/>
            </a:bodyPr>
            <a:lstStyle/>
            <a:p>
              <a:pPr algn="ctr"/>
              <a:r>
                <a:rPr lang="en-US" sz="2400" dirty="0"/>
                <a:t>PSConfEU2025-Core</a:t>
              </a:r>
            </a:p>
          </p:txBody>
        </p:sp>
      </p:grpSp>
      <p:grpSp>
        <p:nvGrpSpPr>
          <p:cNvPr id="23" name="Group 22">
            <a:extLst>
              <a:ext uri="{FF2B5EF4-FFF2-40B4-BE49-F238E27FC236}">
                <a16:creationId xmlns:a16="http://schemas.microsoft.com/office/drawing/2014/main" id="{16F06B34-DDCA-1AB2-8CA9-38B579367907}"/>
              </a:ext>
            </a:extLst>
          </p:cNvPr>
          <p:cNvGrpSpPr/>
          <p:nvPr/>
        </p:nvGrpSpPr>
        <p:grpSpPr>
          <a:xfrm>
            <a:off x="7883766" y="2391994"/>
            <a:ext cx="3470034" cy="1962711"/>
            <a:chOff x="8323381" y="2391994"/>
            <a:chExt cx="3470034" cy="1962711"/>
          </a:xfrm>
        </p:grpSpPr>
        <p:pic>
          <p:nvPicPr>
            <p:cNvPr id="18" name="Graphic 17">
              <a:extLst>
                <a:ext uri="{FF2B5EF4-FFF2-40B4-BE49-F238E27FC236}">
                  <a16:creationId xmlns:a16="http://schemas.microsoft.com/office/drawing/2014/main" id="{03DDCBE0-3592-028A-D299-D2B526E7D71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484340" y="2391994"/>
              <a:ext cx="561243" cy="561243"/>
            </a:xfrm>
            <a:prstGeom prst="rect">
              <a:avLst/>
            </a:prstGeom>
          </p:spPr>
        </p:pic>
        <p:grpSp>
          <p:nvGrpSpPr>
            <p:cNvPr id="19" name="Group 18">
              <a:extLst>
                <a:ext uri="{FF2B5EF4-FFF2-40B4-BE49-F238E27FC236}">
                  <a16:creationId xmlns:a16="http://schemas.microsoft.com/office/drawing/2014/main" id="{3D75D0AD-8F98-BE0C-E6E7-C7BFAD53148F}"/>
                </a:ext>
              </a:extLst>
            </p:cNvPr>
            <p:cNvGrpSpPr/>
            <p:nvPr/>
          </p:nvGrpSpPr>
          <p:grpSpPr>
            <a:xfrm>
              <a:off x="8323381" y="2625969"/>
              <a:ext cx="3470034" cy="1728736"/>
              <a:chOff x="398585" y="2625969"/>
              <a:chExt cx="3470034" cy="1728736"/>
            </a:xfrm>
          </p:grpSpPr>
          <p:pic>
            <p:nvPicPr>
              <p:cNvPr id="20" name="Graphic 19">
                <a:extLst>
                  <a:ext uri="{FF2B5EF4-FFF2-40B4-BE49-F238E27FC236}">
                    <a16:creationId xmlns:a16="http://schemas.microsoft.com/office/drawing/2014/main" id="{C3621C72-E447-E7AA-0166-B996B74B0A0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509104" y="2625969"/>
                <a:ext cx="1248997" cy="1248997"/>
              </a:xfrm>
              <a:prstGeom prst="rect">
                <a:avLst/>
              </a:prstGeom>
            </p:spPr>
          </p:pic>
          <p:sp>
            <p:nvSpPr>
              <p:cNvPr id="21" name="TextBox 20">
                <a:extLst>
                  <a:ext uri="{FF2B5EF4-FFF2-40B4-BE49-F238E27FC236}">
                    <a16:creationId xmlns:a16="http://schemas.microsoft.com/office/drawing/2014/main" id="{A9CB1C65-D9C6-79F0-5B7A-8A527C4B415A}"/>
                  </a:ext>
                </a:extLst>
              </p:cNvPr>
              <p:cNvSpPr txBox="1"/>
              <p:nvPr/>
            </p:nvSpPr>
            <p:spPr>
              <a:xfrm>
                <a:off x="398585" y="3893040"/>
                <a:ext cx="3470034" cy="461665"/>
              </a:xfrm>
              <a:prstGeom prst="rect">
                <a:avLst/>
              </a:prstGeom>
              <a:noFill/>
            </p:spPr>
            <p:txBody>
              <a:bodyPr wrap="square" rtlCol="0">
                <a:spAutoFit/>
              </a:bodyPr>
              <a:lstStyle/>
              <a:p>
                <a:pPr algn="ctr"/>
                <a:r>
                  <a:rPr lang="en-US" sz="2400" dirty="0"/>
                  <a:t>PSConfEU2025-Internal</a:t>
                </a:r>
              </a:p>
            </p:txBody>
          </p:sp>
        </p:grpSp>
      </p:grpSp>
      <p:pic>
        <p:nvPicPr>
          <p:cNvPr id="22" name="Picture 21" hidden="1">
            <a:extLst>
              <a:ext uri="{FF2B5EF4-FFF2-40B4-BE49-F238E27FC236}">
                <a16:creationId xmlns:a16="http://schemas.microsoft.com/office/drawing/2014/main" id="{6D066390-D019-8AD6-9A20-D7E7383104ED}"/>
              </a:ext>
            </a:extLst>
          </p:cNvPr>
          <p:cNvPicPr>
            <a:picLocks noChangeAspect="1"/>
          </p:cNvPicPr>
          <p:nvPr/>
        </p:nvPicPr>
        <p:blipFill>
          <a:blip r:embed="rId6"/>
          <a:stretch>
            <a:fillRect/>
          </a:stretch>
        </p:blipFill>
        <p:spPr>
          <a:xfrm>
            <a:off x="447629" y="2035601"/>
            <a:ext cx="11296742" cy="3009226"/>
          </a:xfrm>
          <a:prstGeom prst="roundRect">
            <a:avLst>
              <a:gd name="adj" fmla="val 8594"/>
            </a:avLst>
          </a:prstGeom>
          <a:solidFill>
            <a:srgbClr val="FFFFFF">
              <a:shade val="85000"/>
            </a:srgbClr>
          </a:solidFill>
          <a:ln>
            <a:noFill/>
          </a:ln>
          <a:effectLst/>
        </p:spPr>
      </p:pic>
      <p:pic>
        <p:nvPicPr>
          <p:cNvPr id="7" name="Graphic 6">
            <a:extLst>
              <a:ext uri="{FF2B5EF4-FFF2-40B4-BE49-F238E27FC236}">
                <a16:creationId xmlns:a16="http://schemas.microsoft.com/office/drawing/2014/main" id="{D8B37570-66F7-F8B5-F31E-B613EE65706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603464" y="2310769"/>
            <a:ext cx="594252" cy="594252"/>
          </a:xfrm>
          <a:prstGeom prst="rect">
            <a:avLst/>
          </a:prstGeom>
        </p:spPr>
      </p:pic>
      <p:sp>
        <p:nvSpPr>
          <p:cNvPr id="8" name="TextBox 7">
            <a:extLst>
              <a:ext uri="{FF2B5EF4-FFF2-40B4-BE49-F238E27FC236}">
                <a16:creationId xmlns:a16="http://schemas.microsoft.com/office/drawing/2014/main" id="{66C2AFAA-B083-790A-12AD-333B6335FA7B}"/>
              </a:ext>
            </a:extLst>
          </p:cNvPr>
          <p:cNvSpPr txBox="1"/>
          <p:nvPr/>
        </p:nvSpPr>
        <p:spPr>
          <a:xfrm>
            <a:off x="3110647" y="2049159"/>
            <a:ext cx="546945" cy="523220"/>
          </a:xfrm>
          <a:prstGeom prst="rect">
            <a:avLst/>
          </a:prstGeom>
          <a:noFill/>
        </p:spPr>
        <p:txBody>
          <a:bodyPr wrap="none" rtlCol="0">
            <a:spAutoFit/>
          </a:bodyPr>
          <a:lstStyle/>
          <a:p>
            <a:r>
              <a:rPr lang="en-US" sz="2800" b="1" dirty="0">
                <a:solidFill>
                  <a:srgbClr val="6FAD47"/>
                </a:solidFill>
              </a:rPr>
              <a:t>+1</a:t>
            </a:r>
          </a:p>
        </p:txBody>
      </p:sp>
      <p:pic>
        <p:nvPicPr>
          <p:cNvPr id="12" name="Graphic 11">
            <a:extLst>
              <a:ext uri="{FF2B5EF4-FFF2-40B4-BE49-F238E27FC236}">
                <a16:creationId xmlns:a16="http://schemas.microsoft.com/office/drawing/2014/main" id="{C7300046-33C6-E7DC-61DD-9FEC216AF38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630866" y="2310769"/>
            <a:ext cx="594252" cy="594252"/>
          </a:xfrm>
          <a:prstGeom prst="rect">
            <a:avLst/>
          </a:prstGeom>
        </p:spPr>
      </p:pic>
      <p:sp>
        <p:nvSpPr>
          <p:cNvPr id="2" name="TextBox 1">
            <a:extLst>
              <a:ext uri="{FF2B5EF4-FFF2-40B4-BE49-F238E27FC236}">
                <a16:creationId xmlns:a16="http://schemas.microsoft.com/office/drawing/2014/main" id="{B2320978-9889-6303-34AC-03E878C5B6BD}"/>
              </a:ext>
            </a:extLst>
          </p:cNvPr>
          <p:cNvSpPr txBox="1"/>
          <p:nvPr/>
        </p:nvSpPr>
        <p:spPr>
          <a:xfrm>
            <a:off x="9154780" y="2058503"/>
            <a:ext cx="546945" cy="523220"/>
          </a:xfrm>
          <a:prstGeom prst="rect">
            <a:avLst/>
          </a:prstGeom>
          <a:noFill/>
        </p:spPr>
        <p:txBody>
          <a:bodyPr wrap="none" rtlCol="0">
            <a:spAutoFit/>
          </a:bodyPr>
          <a:lstStyle/>
          <a:p>
            <a:r>
              <a:rPr lang="en-US" sz="2800" b="1" dirty="0">
                <a:solidFill>
                  <a:srgbClr val="6FAD47"/>
                </a:solidFill>
              </a:rPr>
              <a:t>+1</a:t>
            </a:r>
          </a:p>
        </p:txBody>
      </p:sp>
      <p:cxnSp>
        <p:nvCxnSpPr>
          <p:cNvPr id="29" name="Straight Arrow Connector 28">
            <a:extLst>
              <a:ext uri="{FF2B5EF4-FFF2-40B4-BE49-F238E27FC236}">
                <a16:creationId xmlns:a16="http://schemas.microsoft.com/office/drawing/2014/main" id="{02939564-E0EF-9CBC-6874-2774C13F05C4}"/>
              </a:ext>
            </a:extLst>
          </p:cNvPr>
          <p:cNvCxnSpPr/>
          <p:nvPr/>
        </p:nvCxnSpPr>
        <p:spPr>
          <a:xfrm flipH="1">
            <a:off x="3001108" y="3223846"/>
            <a:ext cx="5767754"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9937188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DC858E-35D0-B297-18EC-DAA774E431B4}"/>
            </a:ext>
          </a:extLst>
        </p:cNvPr>
        <p:cNvGrpSpPr/>
        <p:nvPr/>
      </p:nvGrpSpPr>
      <p:grpSpPr>
        <a:xfrm>
          <a:off x="0" y="0"/>
          <a:ext cx="0" cy="0"/>
          <a:chOff x="0" y="0"/>
          <a:chExt cx="0" cy="0"/>
        </a:xfrm>
      </p:grpSpPr>
      <p:pic>
        <p:nvPicPr>
          <p:cNvPr id="11" name="Graphic 10">
            <a:extLst>
              <a:ext uri="{FF2B5EF4-FFF2-40B4-BE49-F238E27FC236}">
                <a16:creationId xmlns:a16="http://schemas.microsoft.com/office/drawing/2014/main" id="{F765EFEE-CCF2-91DF-5D12-8A25657919C0}"/>
              </a:ext>
            </a:extLst>
          </p:cNvPr>
          <p:cNvPicPr>
            <a:picLocks/>
          </p:cNvPicPr>
          <p:nvPr/>
        </p:nvPicPr>
        <p:blipFill>
          <a:blip r:embed="rId2">
            <a:extLst>
              <a:ext uri="{96DAC541-7B7A-43D3-8B79-37D633B846F1}">
                <asvg:svgBlip xmlns:asvg="http://schemas.microsoft.com/office/drawing/2016/SVG/main" r:embed="rId3"/>
              </a:ext>
            </a:extLst>
          </a:blip>
          <a:stretch>
            <a:fillRect/>
          </a:stretch>
        </p:blipFill>
        <p:spPr>
          <a:xfrm rot="4190042">
            <a:off x="7336644" y="2091732"/>
            <a:ext cx="914400" cy="914400"/>
          </a:xfrm>
          <a:prstGeom prst="rect">
            <a:avLst/>
          </a:prstGeom>
        </p:spPr>
      </p:pic>
      <p:grpSp>
        <p:nvGrpSpPr>
          <p:cNvPr id="16" name="Group 15">
            <a:extLst>
              <a:ext uri="{FF2B5EF4-FFF2-40B4-BE49-F238E27FC236}">
                <a16:creationId xmlns:a16="http://schemas.microsoft.com/office/drawing/2014/main" id="{6398E5D1-C142-86B8-8E0A-A1A463F230C5}"/>
              </a:ext>
            </a:extLst>
          </p:cNvPr>
          <p:cNvGrpSpPr/>
          <p:nvPr/>
        </p:nvGrpSpPr>
        <p:grpSpPr>
          <a:xfrm>
            <a:off x="838200" y="2625969"/>
            <a:ext cx="2743196" cy="1728736"/>
            <a:chOff x="762004" y="2625969"/>
            <a:chExt cx="2743196" cy="1728736"/>
          </a:xfrm>
        </p:grpSpPr>
        <p:pic>
          <p:nvPicPr>
            <p:cNvPr id="13" name="Graphic 12">
              <a:extLst>
                <a:ext uri="{FF2B5EF4-FFF2-40B4-BE49-F238E27FC236}">
                  <a16:creationId xmlns:a16="http://schemas.microsoft.com/office/drawing/2014/main" id="{3806AFCC-A377-A6F1-2DDE-C4FFC3D41AB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509104" y="2625969"/>
              <a:ext cx="1248997" cy="1248997"/>
            </a:xfrm>
            <a:prstGeom prst="rect">
              <a:avLst/>
            </a:prstGeom>
          </p:spPr>
        </p:pic>
        <p:sp>
          <p:nvSpPr>
            <p:cNvPr id="15" name="TextBox 14">
              <a:extLst>
                <a:ext uri="{FF2B5EF4-FFF2-40B4-BE49-F238E27FC236}">
                  <a16:creationId xmlns:a16="http://schemas.microsoft.com/office/drawing/2014/main" id="{0D0595DF-70F1-20C1-5167-960B9E57FA56}"/>
                </a:ext>
              </a:extLst>
            </p:cNvPr>
            <p:cNvSpPr txBox="1"/>
            <p:nvPr/>
          </p:nvSpPr>
          <p:spPr>
            <a:xfrm>
              <a:off x="762004" y="3893040"/>
              <a:ext cx="2743196" cy="461665"/>
            </a:xfrm>
            <a:prstGeom prst="rect">
              <a:avLst/>
            </a:prstGeom>
            <a:noFill/>
          </p:spPr>
          <p:txBody>
            <a:bodyPr wrap="square" rtlCol="0">
              <a:spAutoFit/>
            </a:bodyPr>
            <a:lstStyle/>
            <a:p>
              <a:pPr algn="ctr"/>
              <a:r>
                <a:rPr lang="en-US" sz="2400" dirty="0"/>
                <a:t>PSConfEU2025-Core</a:t>
              </a:r>
            </a:p>
          </p:txBody>
        </p:sp>
      </p:grpSp>
      <p:grpSp>
        <p:nvGrpSpPr>
          <p:cNvPr id="23" name="Group 22">
            <a:extLst>
              <a:ext uri="{FF2B5EF4-FFF2-40B4-BE49-F238E27FC236}">
                <a16:creationId xmlns:a16="http://schemas.microsoft.com/office/drawing/2014/main" id="{1AC39464-B0C5-515E-50A7-CDD3283D07E7}"/>
              </a:ext>
            </a:extLst>
          </p:cNvPr>
          <p:cNvGrpSpPr/>
          <p:nvPr/>
        </p:nvGrpSpPr>
        <p:grpSpPr>
          <a:xfrm>
            <a:off x="7883766" y="2391994"/>
            <a:ext cx="3470034" cy="1962711"/>
            <a:chOff x="8323381" y="2391994"/>
            <a:chExt cx="3470034" cy="1962711"/>
          </a:xfrm>
        </p:grpSpPr>
        <p:pic>
          <p:nvPicPr>
            <p:cNvPr id="18" name="Graphic 17">
              <a:extLst>
                <a:ext uri="{FF2B5EF4-FFF2-40B4-BE49-F238E27FC236}">
                  <a16:creationId xmlns:a16="http://schemas.microsoft.com/office/drawing/2014/main" id="{5C5A5A0D-885E-5C0C-55B3-2DBA62BAD29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484340" y="2391994"/>
              <a:ext cx="561243" cy="561243"/>
            </a:xfrm>
            <a:prstGeom prst="rect">
              <a:avLst/>
            </a:prstGeom>
          </p:spPr>
        </p:pic>
        <p:grpSp>
          <p:nvGrpSpPr>
            <p:cNvPr id="19" name="Group 18">
              <a:extLst>
                <a:ext uri="{FF2B5EF4-FFF2-40B4-BE49-F238E27FC236}">
                  <a16:creationId xmlns:a16="http://schemas.microsoft.com/office/drawing/2014/main" id="{B7947DD8-80B4-3B0E-4833-1B16F3B4BD32}"/>
                </a:ext>
              </a:extLst>
            </p:cNvPr>
            <p:cNvGrpSpPr/>
            <p:nvPr/>
          </p:nvGrpSpPr>
          <p:grpSpPr>
            <a:xfrm>
              <a:off x="8323381" y="2625969"/>
              <a:ext cx="3470034" cy="1728736"/>
              <a:chOff x="398585" y="2625969"/>
              <a:chExt cx="3470034" cy="1728736"/>
            </a:xfrm>
          </p:grpSpPr>
          <p:pic>
            <p:nvPicPr>
              <p:cNvPr id="20" name="Graphic 19">
                <a:extLst>
                  <a:ext uri="{FF2B5EF4-FFF2-40B4-BE49-F238E27FC236}">
                    <a16:creationId xmlns:a16="http://schemas.microsoft.com/office/drawing/2014/main" id="{9FE76ADA-4914-61F8-A896-D0E1B12BE59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509104" y="2625969"/>
                <a:ext cx="1248997" cy="1248997"/>
              </a:xfrm>
              <a:prstGeom prst="rect">
                <a:avLst/>
              </a:prstGeom>
            </p:spPr>
          </p:pic>
          <p:sp>
            <p:nvSpPr>
              <p:cNvPr id="21" name="TextBox 20">
                <a:extLst>
                  <a:ext uri="{FF2B5EF4-FFF2-40B4-BE49-F238E27FC236}">
                    <a16:creationId xmlns:a16="http://schemas.microsoft.com/office/drawing/2014/main" id="{DD4F58BF-E583-CB20-1782-E31952747B66}"/>
                  </a:ext>
                </a:extLst>
              </p:cNvPr>
              <p:cNvSpPr txBox="1"/>
              <p:nvPr/>
            </p:nvSpPr>
            <p:spPr>
              <a:xfrm>
                <a:off x="398585" y="3893040"/>
                <a:ext cx="3470034" cy="461665"/>
              </a:xfrm>
              <a:prstGeom prst="rect">
                <a:avLst/>
              </a:prstGeom>
              <a:noFill/>
            </p:spPr>
            <p:txBody>
              <a:bodyPr wrap="square" rtlCol="0">
                <a:spAutoFit/>
              </a:bodyPr>
              <a:lstStyle/>
              <a:p>
                <a:pPr algn="ctr"/>
                <a:r>
                  <a:rPr lang="en-US" sz="2400" dirty="0"/>
                  <a:t>PSConfEU2025-Internal</a:t>
                </a:r>
              </a:p>
            </p:txBody>
          </p:sp>
        </p:grpSp>
      </p:grpSp>
      <p:pic>
        <p:nvPicPr>
          <p:cNvPr id="22" name="Picture 21" hidden="1">
            <a:extLst>
              <a:ext uri="{FF2B5EF4-FFF2-40B4-BE49-F238E27FC236}">
                <a16:creationId xmlns:a16="http://schemas.microsoft.com/office/drawing/2014/main" id="{732653DC-9CA7-0BAB-7F03-3A8B3DEB2C98}"/>
              </a:ext>
            </a:extLst>
          </p:cNvPr>
          <p:cNvPicPr>
            <a:picLocks noChangeAspect="1"/>
          </p:cNvPicPr>
          <p:nvPr/>
        </p:nvPicPr>
        <p:blipFill>
          <a:blip r:embed="rId8"/>
          <a:stretch>
            <a:fillRect/>
          </a:stretch>
        </p:blipFill>
        <p:spPr>
          <a:xfrm>
            <a:off x="447629" y="2035601"/>
            <a:ext cx="11296742" cy="3009226"/>
          </a:xfrm>
          <a:prstGeom prst="roundRect">
            <a:avLst>
              <a:gd name="adj" fmla="val 8594"/>
            </a:avLst>
          </a:prstGeom>
          <a:solidFill>
            <a:srgbClr val="FFFFFF">
              <a:shade val="85000"/>
            </a:srgbClr>
          </a:solidFill>
          <a:ln>
            <a:noFill/>
          </a:ln>
          <a:effectLst/>
        </p:spPr>
      </p:pic>
      <p:pic>
        <p:nvPicPr>
          <p:cNvPr id="7" name="Graphic 6">
            <a:extLst>
              <a:ext uri="{FF2B5EF4-FFF2-40B4-BE49-F238E27FC236}">
                <a16:creationId xmlns:a16="http://schemas.microsoft.com/office/drawing/2014/main" id="{804B8D2E-1CCA-5AF6-C3D0-35E55038C9C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603464" y="2310769"/>
            <a:ext cx="594252" cy="594252"/>
          </a:xfrm>
          <a:prstGeom prst="rect">
            <a:avLst/>
          </a:prstGeom>
        </p:spPr>
      </p:pic>
      <p:sp>
        <p:nvSpPr>
          <p:cNvPr id="8" name="TextBox 7">
            <a:extLst>
              <a:ext uri="{FF2B5EF4-FFF2-40B4-BE49-F238E27FC236}">
                <a16:creationId xmlns:a16="http://schemas.microsoft.com/office/drawing/2014/main" id="{AD51FBEC-D9DE-35D4-B1CB-84FB79CB0C76}"/>
              </a:ext>
            </a:extLst>
          </p:cNvPr>
          <p:cNvSpPr txBox="1"/>
          <p:nvPr/>
        </p:nvSpPr>
        <p:spPr>
          <a:xfrm>
            <a:off x="3110647" y="2049159"/>
            <a:ext cx="546945" cy="523220"/>
          </a:xfrm>
          <a:prstGeom prst="rect">
            <a:avLst/>
          </a:prstGeom>
          <a:noFill/>
        </p:spPr>
        <p:txBody>
          <a:bodyPr wrap="none" rtlCol="0">
            <a:spAutoFit/>
          </a:bodyPr>
          <a:lstStyle/>
          <a:p>
            <a:r>
              <a:rPr lang="en-US" sz="2800" b="1" dirty="0">
                <a:solidFill>
                  <a:srgbClr val="6FAD47"/>
                </a:solidFill>
              </a:rPr>
              <a:t>+1</a:t>
            </a:r>
          </a:p>
        </p:txBody>
      </p:sp>
      <p:pic>
        <p:nvPicPr>
          <p:cNvPr id="12" name="Graphic 11">
            <a:extLst>
              <a:ext uri="{FF2B5EF4-FFF2-40B4-BE49-F238E27FC236}">
                <a16:creationId xmlns:a16="http://schemas.microsoft.com/office/drawing/2014/main" id="{3C51EBDE-AE36-3A61-F994-66225B3B834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630866" y="2310769"/>
            <a:ext cx="594252" cy="594252"/>
          </a:xfrm>
          <a:prstGeom prst="rect">
            <a:avLst/>
          </a:prstGeom>
        </p:spPr>
      </p:pic>
      <p:sp>
        <p:nvSpPr>
          <p:cNvPr id="2" name="TextBox 1">
            <a:extLst>
              <a:ext uri="{FF2B5EF4-FFF2-40B4-BE49-F238E27FC236}">
                <a16:creationId xmlns:a16="http://schemas.microsoft.com/office/drawing/2014/main" id="{9850FA3D-611C-8D62-4727-FDF1A0DE8014}"/>
              </a:ext>
            </a:extLst>
          </p:cNvPr>
          <p:cNvSpPr txBox="1"/>
          <p:nvPr/>
        </p:nvSpPr>
        <p:spPr>
          <a:xfrm>
            <a:off x="9154780" y="2058503"/>
            <a:ext cx="546945" cy="523220"/>
          </a:xfrm>
          <a:prstGeom prst="rect">
            <a:avLst/>
          </a:prstGeom>
          <a:noFill/>
        </p:spPr>
        <p:txBody>
          <a:bodyPr wrap="none" rtlCol="0">
            <a:spAutoFit/>
          </a:bodyPr>
          <a:lstStyle/>
          <a:p>
            <a:r>
              <a:rPr lang="en-US" sz="2800" b="1" dirty="0">
                <a:solidFill>
                  <a:srgbClr val="6FAD47"/>
                </a:solidFill>
              </a:rPr>
              <a:t>+1</a:t>
            </a:r>
          </a:p>
        </p:txBody>
      </p:sp>
      <p:pic>
        <p:nvPicPr>
          <p:cNvPr id="4" name="Graphic 3">
            <a:extLst>
              <a:ext uri="{FF2B5EF4-FFF2-40B4-BE49-F238E27FC236}">
                <a16:creationId xmlns:a16="http://schemas.microsoft.com/office/drawing/2014/main" id="{F7296080-8458-BF72-62F5-EE2760E8F803}"/>
              </a:ext>
            </a:extLst>
          </p:cNvPr>
          <p:cNvPicPr preferRelativeResize="0">
            <a:picLocks/>
          </p:cNvPicPr>
          <p:nvPr/>
        </p:nvPicPr>
        <p:blipFill>
          <a:blip r:embed="rId2">
            <a:extLst>
              <a:ext uri="{96DAC541-7B7A-43D3-8B79-37D633B846F1}">
                <asvg:svgBlip xmlns:asvg="http://schemas.microsoft.com/office/drawing/2016/SVG/main" r:embed="rId3"/>
              </a:ext>
            </a:extLst>
          </a:blip>
          <a:stretch>
            <a:fillRect/>
          </a:stretch>
        </p:blipFill>
        <p:spPr>
          <a:xfrm rot="19743557" flipH="1">
            <a:off x="3786368" y="3840145"/>
            <a:ext cx="914400" cy="914400"/>
          </a:xfrm>
          <a:prstGeom prst="rect">
            <a:avLst/>
          </a:prstGeom>
        </p:spPr>
      </p:pic>
      <p:sp>
        <p:nvSpPr>
          <p:cNvPr id="17" name="Freeform 16">
            <a:extLst>
              <a:ext uri="{FF2B5EF4-FFF2-40B4-BE49-F238E27FC236}">
                <a16:creationId xmlns:a16="http://schemas.microsoft.com/office/drawing/2014/main" id="{86CF9DFE-6ECB-3382-E914-9562F711E691}"/>
              </a:ext>
            </a:extLst>
          </p:cNvPr>
          <p:cNvSpPr/>
          <p:nvPr/>
        </p:nvSpPr>
        <p:spPr>
          <a:xfrm rot="1487563">
            <a:off x="4094073" y="1583528"/>
            <a:ext cx="2882362" cy="1481060"/>
          </a:xfrm>
          <a:custGeom>
            <a:avLst/>
            <a:gdLst>
              <a:gd name="connsiteX0" fmla="*/ 2368061 w 2368061"/>
              <a:gd name="connsiteY0" fmla="*/ 0 h 1055077"/>
              <a:gd name="connsiteX1" fmla="*/ 1676400 w 2368061"/>
              <a:gd name="connsiteY1" fmla="*/ 140677 h 1055077"/>
              <a:gd name="connsiteX2" fmla="*/ 785446 w 2368061"/>
              <a:gd name="connsiteY2" fmla="*/ 504092 h 1055077"/>
              <a:gd name="connsiteX3" fmla="*/ 0 w 2368061"/>
              <a:gd name="connsiteY3" fmla="*/ 1055077 h 1055077"/>
            </a:gdLst>
            <a:ahLst/>
            <a:cxnLst>
              <a:cxn ang="0">
                <a:pos x="connsiteX0" y="connsiteY0"/>
              </a:cxn>
              <a:cxn ang="0">
                <a:pos x="connsiteX1" y="connsiteY1"/>
              </a:cxn>
              <a:cxn ang="0">
                <a:pos x="connsiteX2" y="connsiteY2"/>
              </a:cxn>
              <a:cxn ang="0">
                <a:pos x="connsiteX3" y="connsiteY3"/>
              </a:cxn>
            </a:cxnLst>
            <a:rect l="l" t="t" r="r" b="b"/>
            <a:pathLst>
              <a:path w="2368061" h="1055077">
                <a:moveTo>
                  <a:pt x="2368061" y="0"/>
                </a:moveTo>
                <a:cubicBezTo>
                  <a:pt x="2154115" y="28331"/>
                  <a:pt x="1940169" y="56662"/>
                  <a:pt x="1676400" y="140677"/>
                </a:cubicBezTo>
                <a:cubicBezTo>
                  <a:pt x="1412631" y="224692"/>
                  <a:pt x="1064846" y="351692"/>
                  <a:pt x="785446" y="504092"/>
                </a:cubicBezTo>
                <a:cubicBezTo>
                  <a:pt x="506046" y="656492"/>
                  <a:pt x="253023" y="855784"/>
                  <a:pt x="0" y="1055077"/>
                </a:cubicBezTo>
              </a:path>
            </a:pathLst>
          </a:custGeom>
          <a:noFill/>
          <a:ln w="28575">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n w="57150">
                <a:solidFill>
                  <a:schemeClr val="tx1"/>
                </a:solidFill>
              </a:ln>
            </a:endParaRPr>
          </a:p>
        </p:txBody>
      </p:sp>
      <p:sp>
        <p:nvSpPr>
          <p:cNvPr id="25" name="Freeform 24">
            <a:extLst>
              <a:ext uri="{FF2B5EF4-FFF2-40B4-BE49-F238E27FC236}">
                <a16:creationId xmlns:a16="http://schemas.microsoft.com/office/drawing/2014/main" id="{38732940-243E-A6DC-730F-D298F407071C}"/>
              </a:ext>
            </a:extLst>
          </p:cNvPr>
          <p:cNvSpPr/>
          <p:nvPr/>
        </p:nvSpPr>
        <p:spPr>
          <a:xfrm rot="19385291" flipV="1">
            <a:off x="5172667" y="3555478"/>
            <a:ext cx="2505574" cy="1615340"/>
          </a:xfrm>
          <a:custGeom>
            <a:avLst/>
            <a:gdLst>
              <a:gd name="connsiteX0" fmla="*/ 2368061 w 2368061"/>
              <a:gd name="connsiteY0" fmla="*/ 0 h 1055077"/>
              <a:gd name="connsiteX1" fmla="*/ 1676400 w 2368061"/>
              <a:gd name="connsiteY1" fmla="*/ 140677 h 1055077"/>
              <a:gd name="connsiteX2" fmla="*/ 785446 w 2368061"/>
              <a:gd name="connsiteY2" fmla="*/ 504092 h 1055077"/>
              <a:gd name="connsiteX3" fmla="*/ 0 w 2368061"/>
              <a:gd name="connsiteY3" fmla="*/ 1055077 h 1055077"/>
            </a:gdLst>
            <a:ahLst/>
            <a:cxnLst>
              <a:cxn ang="0">
                <a:pos x="connsiteX0" y="connsiteY0"/>
              </a:cxn>
              <a:cxn ang="0">
                <a:pos x="connsiteX1" y="connsiteY1"/>
              </a:cxn>
              <a:cxn ang="0">
                <a:pos x="connsiteX2" y="connsiteY2"/>
              </a:cxn>
              <a:cxn ang="0">
                <a:pos x="connsiteX3" y="connsiteY3"/>
              </a:cxn>
            </a:cxnLst>
            <a:rect l="l" t="t" r="r" b="b"/>
            <a:pathLst>
              <a:path w="2368061" h="1055077">
                <a:moveTo>
                  <a:pt x="2368061" y="0"/>
                </a:moveTo>
                <a:cubicBezTo>
                  <a:pt x="2154115" y="28331"/>
                  <a:pt x="1940169" y="56662"/>
                  <a:pt x="1676400" y="140677"/>
                </a:cubicBezTo>
                <a:cubicBezTo>
                  <a:pt x="1412631" y="224692"/>
                  <a:pt x="1064846" y="351692"/>
                  <a:pt x="785446" y="504092"/>
                </a:cubicBezTo>
                <a:cubicBezTo>
                  <a:pt x="506046" y="656492"/>
                  <a:pt x="253023" y="855784"/>
                  <a:pt x="0" y="1055077"/>
                </a:cubicBezTo>
              </a:path>
            </a:pathLst>
          </a:custGeom>
          <a:noFill/>
          <a:ln w="28575">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w="57150">
                <a:solidFill>
                  <a:schemeClr val="tx1"/>
                </a:solidFill>
              </a:ln>
            </a:endParaRPr>
          </a:p>
        </p:txBody>
      </p:sp>
    </p:spTree>
    <p:extLst>
      <p:ext uri="{BB962C8B-B14F-4D97-AF65-F5344CB8AC3E}">
        <p14:creationId xmlns:p14="http://schemas.microsoft.com/office/powerpoint/2010/main" val="27752702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1000"/>
                                        <p:tgtEl>
                                          <p:spTgt spid="17"/>
                                        </p:tgtEl>
                                      </p:cBhvr>
                                    </p:animEffect>
                                  </p:childTnLst>
                                </p:cTn>
                              </p:par>
                            </p:childTnLst>
                          </p:cTn>
                        </p:par>
                        <p:par>
                          <p:cTn id="8" fill="hold">
                            <p:stCondLst>
                              <p:cond delay="1000"/>
                            </p:stCondLst>
                            <p:childTnLst>
                              <p:par>
                                <p:cTn id="9" presetID="22" presetClass="entr" presetSubtype="8"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wipe(left)">
                                      <p:cBhvr>
                                        <p:cTn id="11" dur="500"/>
                                        <p:tgtEl>
                                          <p:spTgt spid="11"/>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2" fill="hold" grpId="0" nodeType="click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wipe(right)">
                                      <p:cBhvr>
                                        <p:cTn id="16" dur="500"/>
                                        <p:tgtEl>
                                          <p:spTgt spid="25"/>
                                        </p:tgtEl>
                                      </p:cBhvr>
                                    </p:animEffect>
                                  </p:childTnLst>
                                </p:cTn>
                              </p:par>
                            </p:childTnLst>
                          </p:cTn>
                        </p:par>
                        <p:par>
                          <p:cTn id="17" fill="hold">
                            <p:stCondLst>
                              <p:cond delay="500"/>
                            </p:stCondLst>
                            <p:childTnLst>
                              <p:par>
                                <p:cTn id="18" presetID="22" presetClass="entr" presetSubtype="2" fill="hold" nodeType="after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wipe(right)">
                                      <p:cBhvr>
                                        <p:cTn id="2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E3C563-C864-4EE0-5A85-C321C1EB8A23}"/>
            </a:ext>
          </a:extLst>
        </p:cNvPr>
        <p:cNvGrpSpPr/>
        <p:nvPr/>
      </p:nvGrpSpPr>
      <p:grpSpPr>
        <a:xfrm>
          <a:off x="0" y="0"/>
          <a:ext cx="0" cy="0"/>
          <a:chOff x="0" y="0"/>
          <a:chExt cx="0" cy="0"/>
        </a:xfrm>
      </p:grpSpPr>
      <p:pic>
        <p:nvPicPr>
          <p:cNvPr id="11" name="Graphic 10">
            <a:extLst>
              <a:ext uri="{FF2B5EF4-FFF2-40B4-BE49-F238E27FC236}">
                <a16:creationId xmlns:a16="http://schemas.microsoft.com/office/drawing/2014/main" id="{4B40A370-C6B0-9F3D-8111-DC683414FBB9}"/>
              </a:ext>
            </a:extLst>
          </p:cNvPr>
          <p:cNvPicPr>
            <a:picLocks/>
          </p:cNvPicPr>
          <p:nvPr/>
        </p:nvPicPr>
        <p:blipFill>
          <a:blip r:embed="rId2">
            <a:extLst>
              <a:ext uri="{96DAC541-7B7A-43D3-8B79-37D633B846F1}">
                <asvg:svgBlip xmlns:asvg="http://schemas.microsoft.com/office/drawing/2016/SVG/main" r:embed="rId3"/>
              </a:ext>
            </a:extLst>
          </a:blip>
          <a:stretch>
            <a:fillRect/>
          </a:stretch>
        </p:blipFill>
        <p:spPr>
          <a:xfrm rot="4190042">
            <a:off x="7336644" y="2091732"/>
            <a:ext cx="914400" cy="914400"/>
          </a:xfrm>
          <a:prstGeom prst="rect">
            <a:avLst/>
          </a:prstGeom>
        </p:spPr>
      </p:pic>
      <p:grpSp>
        <p:nvGrpSpPr>
          <p:cNvPr id="16" name="Group 15">
            <a:extLst>
              <a:ext uri="{FF2B5EF4-FFF2-40B4-BE49-F238E27FC236}">
                <a16:creationId xmlns:a16="http://schemas.microsoft.com/office/drawing/2014/main" id="{CA79C932-C83F-06BF-FB78-BBDD9F03E4C8}"/>
              </a:ext>
            </a:extLst>
          </p:cNvPr>
          <p:cNvGrpSpPr/>
          <p:nvPr/>
        </p:nvGrpSpPr>
        <p:grpSpPr>
          <a:xfrm>
            <a:off x="838200" y="2625969"/>
            <a:ext cx="2743196" cy="1728736"/>
            <a:chOff x="762004" y="2625969"/>
            <a:chExt cx="2743196" cy="1728736"/>
          </a:xfrm>
        </p:grpSpPr>
        <p:pic>
          <p:nvPicPr>
            <p:cNvPr id="13" name="Graphic 12">
              <a:extLst>
                <a:ext uri="{FF2B5EF4-FFF2-40B4-BE49-F238E27FC236}">
                  <a16:creationId xmlns:a16="http://schemas.microsoft.com/office/drawing/2014/main" id="{33F6F68F-732B-262E-5BE4-47A41E50D025}"/>
                </a:ext>
              </a:extLst>
            </p:cNvPr>
            <p:cNvPicPr>
              <a:picLocks noChangeAspect="1"/>
            </p:cNvPicPr>
            <p:nvPr/>
          </p:nvPicPr>
          <p:blipFill>
            <a:blip r:embed="rId4">
              <a:alphaModFix amt="25000"/>
              <a:extLst>
                <a:ext uri="{96DAC541-7B7A-43D3-8B79-37D633B846F1}">
                  <asvg:svgBlip xmlns:asvg="http://schemas.microsoft.com/office/drawing/2016/SVG/main" r:embed="rId5"/>
                </a:ext>
              </a:extLst>
            </a:blip>
            <a:stretch>
              <a:fillRect/>
            </a:stretch>
          </p:blipFill>
          <p:spPr>
            <a:xfrm>
              <a:off x="1509104" y="2625969"/>
              <a:ext cx="1248997" cy="1248997"/>
            </a:xfrm>
            <a:prstGeom prst="rect">
              <a:avLst/>
            </a:prstGeom>
          </p:spPr>
        </p:pic>
        <p:sp>
          <p:nvSpPr>
            <p:cNvPr id="15" name="TextBox 14">
              <a:extLst>
                <a:ext uri="{FF2B5EF4-FFF2-40B4-BE49-F238E27FC236}">
                  <a16:creationId xmlns:a16="http://schemas.microsoft.com/office/drawing/2014/main" id="{CFBC6B3A-B255-AF74-07E6-F40FD346124E}"/>
                </a:ext>
              </a:extLst>
            </p:cNvPr>
            <p:cNvSpPr txBox="1"/>
            <p:nvPr/>
          </p:nvSpPr>
          <p:spPr>
            <a:xfrm>
              <a:off x="762004" y="3893040"/>
              <a:ext cx="2743196" cy="461665"/>
            </a:xfrm>
            <a:prstGeom prst="rect">
              <a:avLst/>
            </a:prstGeom>
            <a:noFill/>
          </p:spPr>
          <p:txBody>
            <a:bodyPr wrap="square" rtlCol="0">
              <a:spAutoFit/>
            </a:bodyPr>
            <a:lstStyle/>
            <a:p>
              <a:pPr algn="ctr"/>
              <a:r>
                <a:rPr lang="en-US" sz="2400" dirty="0">
                  <a:solidFill>
                    <a:schemeClr val="tx1">
                      <a:alpha val="25000"/>
                    </a:schemeClr>
                  </a:solidFill>
                </a:rPr>
                <a:t>PSConfEU2025-Core</a:t>
              </a:r>
            </a:p>
          </p:txBody>
        </p:sp>
      </p:grpSp>
      <p:grpSp>
        <p:nvGrpSpPr>
          <p:cNvPr id="23" name="Group 22">
            <a:extLst>
              <a:ext uri="{FF2B5EF4-FFF2-40B4-BE49-F238E27FC236}">
                <a16:creationId xmlns:a16="http://schemas.microsoft.com/office/drawing/2014/main" id="{3E54A712-EB03-786A-9A40-103DA550F7CC}"/>
              </a:ext>
            </a:extLst>
          </p:cNvPr>
          <p:cNvGrpSpPr/>
          <p:nvPr/>
        </p:nvGrpSpPr>
        <p:grpSpPr>
          <a:xfrm>
            <a:off x="7883766" y="2391994"/>
            <a:ext cx="3470034" cy="1962711"/>
            <a:chOff x="8323381" y="2391994"/>
            <a:chExt cx="3470034" cy="1962711"/>
          </a:xfrm>
        </p:grpSpPr>
        <p:pic>
          <p:nvPicPr>
            <p:cNvPr id="18" name="Graphic 17">
              <a:extLst>
                <a:ext uri="{FF2B5EF4-FFF2-40B4-BE49-F238E27FC236}">
                  <a16:creationId xmlns:a16="http://schemas.microsoft.com/office/drawing/2014/main" id="{82A4F9CD-A150-ECC4-83D2-A8D51165422D}"/>
                </a:ext>
              </a:extLst>
            </p:cNvPr>
            <p:cNvPicPr>
              <a:picLocks noChangeAspect="1"/>
            </p:cNvPicPr>
            <p:nvPr/>
          </p:nvPicPr>
          <p:blipFill>
            <a:blip r:embed="rId6">
              <a:alphaModFix amt="25000"/>
              <a:extLst>
                <a:ext uri="{96DAC541-7B7A-43D3-8B79-37D633B846F1}">
                  <asvg:svgBlip xmlns:asvg="http://schemas.microsoft.com/office/drawing/2016/SVG/main" r:embed="rId7"/>
                </a:ext>
              </a:extLst>
            </a:blip>
            <a:stretch>
              <a:fillRect/>
            </a:stretch>
          </p:blipFill>
          <p:spPr>
            <a:xfrm>
              <a:off x="10484340" y="2391994"/>
              <a:ext cx="561243" cy="561243"/>
            </a:xfrm>
            <a:prstGeom prst="rect">
              <a:avLst/>
            </a:prstGeom>
          </p:spPr>
        </p:pic>
        <p:grpSp>
          <p:nvGrpSpPr>
            <p:cNvPr id="19" name="Group 18">
              <a:extLst>
                <a:ext uri="{FF2B5EF4-FFF2-40B4-BE49-F238E27FC236}">
                  <a16:creationId xmlns:a16="http://schemas.microsoft.com/office/drawing/2014/main" id="{A8941D96-5FC9-006D-6A89-294A72F1C45C}"/>
                </a:ext>
              </a:extLst>
            </p:cNvPr>
            <p:cNvGrpSpPr/>
            <p:nvPr/>
          </p:nvGrpSpPr>
          <p:grpSpPr>
            <a:xfrm>
              <a:off x="8323381" y="2625969"/>
              <a:ext cx="3470034" cy="1728736"/>
              <a:chOff x="398585" y="2625969"/>
              <a:chExt cx="3470034" cy="1728736"/>
            </a:xfrm>
          </p:grpSpPr>
          <p:pic>
            <p:nvPicPr>
              <p:cNvPr id="20" name="Graphic 19">
                <a:extLst>
                  <a:ext uri="{FF2B5EF4-FFF2-40B4-BE49-F238E27FC236}">
                    <a16:creationId xmlns:a16="http://schemas.microsoft.com/office/drawing/2014/main" id="{1FBE9617-1442-2F42-FAEB-D27EEA8711B9}"/>
                  </a:ext>
                </a:extLst>
              </p:cNvPr>
              <p:cNvPicPr>
                <a:picLocks noChangeAspect="1"/>
              </p:cNvPicPr>
              <p:nvPr/>
            </p:nvPicPr>
            <p:blipFill>
              <a:blip r:embed="rId4">
                <a:alphaModFix amt="25000"/>
                <a:extLst>
                  <a:ext uri="{96DAC541-7B7A-43D3-8B79-37D633B846F1}">
                    <asvg:svgBlip xmlns:asvg="http://schemas.microsoft.com/office/drawing/2016/SVG/main" r:embed="rId5"/>
                  </a:ext>
                </a:extLst>
              </a:blip>
              <a:stretch>
                <a:fillRect/>
              </a:stretch>
            </p:blipFill>
            <p:spPr>
              <a:xfrm>
                <a:off x="1509104" y="2625969"/>
                <a:ext cx="1248997" cy="1248997"/>
              </a:xfrm>
              <a:prstGeom prst="rect">
                <a:avLst/>
              </a:prstGeom>
            </p:spPr>
          </p:pic>
          <p:sp>
            <p:nvSpPr>
              <p:cNvPr id="21" name="TextBox 20">
                <a:extLst>
                  <a:ext uri="{FF2B5EF4-FFF2-40B4-BE49-F238E27FC236}">
                    <a16:creationId xmlns:a16="http://schemas.microsoft.com/office/drawing/2014/main" id="{632B8C7E-63B1-D8CB-A1EE-888D44870688}"/>
                  </a:ext>
                </a:extLst>
              </p:cNvPr>
              <p:cNvSpPr txBox="1"/>
              <p:nvPr/>
            </p:nvSpPr>
            <p:spPr>
              <a:xfrm>
                <a:off x="398585" y="3893040"/>
                <a:ext cx="3470034" cy="461665"/>
              </a:xfrm>
              <a:prstGeom prst="rect">
                <a:avLst/>
              </a:prstGeom>
              <a:noFill/>
            </p:spPr>
            <p:txBody>
              <a:bodyPr wrap="square" rtlCol="0">
                <a:spAutoFit/>
              </a:bodyPr>
              <a:lstStyle/>
              <a:p>
                <a:pPr algn="ctr"/>
                <a:r>
                  <a:rPr lang="en-US" sz="2400" dirty="0">
                    <a:solidFill>
                      <a:schemeClr val="tx1">
                        <a:alpha val="25000"/>
                      </a:schemeClr>
                    </a:solidFill>
                  </a:rPr>
                  <a:t>PSConfEU2025-Internal</a:t>
                </a:r>
              </a:p>
            </p:txBody>
          </p:sp>
        </p:grpSp>
      </p:grpSp>
      <p:pic>
        <p:nvPicPr>
          <p:cNvPr id="22" name="Picture 21" hidden="1">
            <a:extLst>
              <a:ext uri="{FF2B5EF4-FFF2-40B4-BE49-F238E27FC236}">
                <a16:creationId xmlns:a16="http://schemas.microsoft.com/office/drawing/2014/main" id="{D69AF54A-2626-6F1D-DC93-17E07840343C}"/>
              </a:ext>
            </a:extLst>
          </p:cNvPr>
          <p:cNvPicPr>
            <a:picLocks noChangeAspect="1"/>
          </p:cNvPicPr>
          <p:nvPr/>
        </p:nvPicPr>
        <p:blipFill>
          <a:blip r:embed="rId8"/>
          <a:stretch>
            <a:fillRect/>
          </a:stretch>
        </p:blipFill>
        <p:spPr>
          <a:xfrm>
            <a:off x="447629" y="2035601"/>
            <a:ext cx="11296742" cy="3009226"/>
          </a:xfrm>
          <a:prstGeom prst="roundRect">
            <a:avLst>
              <a:gd name="adj" fmla="val 8594"/>
            </a:avLst>
          </a:prstGeom>
          <a:solidFill>
            <a:srgbClr val="FFFFFF">
              <a:shade val="85000"/>
            </a:srgbClr>
          </a:solidFill>
          <a:ln>
            <a:noFill/>
          </a:ln>
          <a:effectLst/>
        </p:spPr>
      </p:pic>
      <p:pic>
        <p:nvPicPr>
          <p:cNvPr id="7" name="Graphic 6">
            <a:extLst>
              <a:ext uri="{FF2B5EF4-FFF2-40B4-BE49-F238E27FC236}">
                <a16:creationId xmlns:a16="http://schemas.microsoft.com/office/drawing/2014/main" id="{EEC330F4-A9AE-2538-F2B1-32E2E1A4E822}"/>
              </a:ext>
            </a:extLst>
          </p:cNvPr>
          <p:cNvPicPr>
            <a:picLocks noChangeAspect="1"/>
          </p:cNvPicPr>
          <p:nvPr/>
        </p:nvPicPr>
        <p:blipFill>
          <a:blip r:embed="rId9">
            <a:alphaModFix amt="25000"/>
            <a:extLst>
              <a:ext uri="{96DAC541-7B7A-43D3-8B79-37D633B846F1}">
                <asvg:svgBlip xmlns:asvg="http://schemas.microsoft.com/office/drawing/2016/SVG/main" r:embed="rId10"/>
              </a:ext>
            </a:extLst>
          </a:blip>
          <a:stretch>
            <a:fillRect/>
          </a:stretch>
        </p:blipFill>
        <p:spPr>
          <a:xfrm>
            <a:off x="2603464" y="2310769"/>
            <a:ext cx="594252" cy="594252"/>
          </a:xfrm>
          <a:prstGeom prst="rect">
            <a:avLst/>
          </a:prstGeom>
        </p:spPr>
      </p:pic>
      <p:sp>
        <p:nvSpPr>
          <p:cNvPr id="8" name="TextBox 7">
            <a:extLst>
              <a:ext uri="{FF2B5EF4-FFF2-40B4-BE49-F238E27FC236}">
                <a16:creationId xmlns:a16="http://schemas.microsoft.com/office/drawing/2014/main" id="{A88BE8A0-3AF4-13F4-210D-EE104F9E6BB4}"/>
              </a:ext>
            </a:extLst>
          </p:cNvPr>
          <p:cNvSpPr txBox="1"/>
          <p:nvPr/>
        </p:nvSpPr>
        <p:spPr>
          <a:xfrm>
            <a:off x="3110647" y="2049159"/>
            <a:ext cx="546945" cy="523220"/>
          </a:xfrm>
          <a:prstGeom prst="rect">
            <a:avLst/>
          </a:prstGeom>
          <a:noFill/>
        </p:spPr>
        <p:txBody>
          <a:bodyPr wrap="none" rtlCol="0">
            <a:spAutoFit/>
          </a:bodyPr>
          <a:lstStyle/>
          <a:p>
            <a:r>
              <a:rPr lang="en-US" sz="2800" b="1" dirty="0">
                <a:solidFill>
                  <a:srgbClr val="6FAD47">
                    <a:alpha val="25000"/>
                  </a:srgbClr>
                </a:solidFill>
              </a:rPr>
              <a:t>+1</a:t>
            </a:r>
          </a:p>
        </p:txBody>
      </p:sp>
      <p:pic>
        <p:nvPicPr>
          <p:cNvPr id="12" name="Graphic 11">
            <a:extLst>
              <a:ext uri="{FF2B5EF4-FFF2-40B4-BE49-F238E27FC236}">
                <a16:creationId xmlns:a16="http://schemas.microsoft.com/office/drawing/2014/main" id="{2BA7483E-621D-E69E-C3CF-EF29BB7B2FEF}"/>
              </a:ext>
            </a:extLst>
          </p:cNvPr>
          <p:cNvPicPr>
            <a:picLocks noChangeAspect="1"/>
          </p:cNvPicPr>
          <p:nvPr/>
        </p:nvPicPr>
        <p:blipFill>
          <a:blip r:embed="rId9">
            <a:alphaModFix amt="25000"/>
            <a:extLst>
              <a:ext uri="{96DAC541-7B7A-43D3-8B79-37D633B846F1}">
                <asvg:svgBlip xmlns:asvg="http://schemas.microsoft.com/office/drawing/2016/SVG/main" r:embed="rId10"/>
              </a:ext>
            </a:extLst>
          </a:blip>
          <a:stretch>
            <a:fillRect/>
          </a:stretch>
        </p:blipFill>
        <p:spPr>
          <a:xfrm>
            <a:off x="8630866" y="2310769"/>
            <a:ext cx="594252" cy="594252"/>
          </a:xfrm>
          <a:prstGeom prst="rect">
            <a:avLst/>
          </a:prstGeom>
        </p:spPr>
      </p:pic>
      <p:sp>
        <p:nvSpPr>
          <p:cNvPr id="2" name="TextBox 1">
            <a:extLst>
              <a:ext uri="{FF2B5EF4-FFF2-40B4-BE49-F238E27FC236}">
                <a16:creationId xmlns:a16="http://schemas.microsoft.com/office/drawing/2014/main" id="{2F353B6A-7B1B-2DD0-F5FD-3E851D1532C3}"/>
              </a:ext>
            </a:extLst>
          </p:cNvPr>
          <p:cNvSpPr txBox="1"/>
          <p:nvPr/>
        </p:nvSpPr>
        <p:spPr>
          <a:xfrm>
            <a:off x="9154780" y="2058503"/>
            <a:ext cx="546945" cy="523220"/>
          </a:xfrm>
          <a:prstGeom prst="rect">
            <a:avLst/>
          </a:prstGeom>
          <a:noFill/>
        </p:spPr>
        <p:txBody>
          <a:bodyPr wrap="none" rtlCol="0">
            <a:spAutoFit/>
          </a:bodyPr>
          <a:lstStyle/>
          <a:p>
            <a:r>
              <a:rPr lang="en-US" sz="2800" b="1" dirty="0">
                <a:solidFill>
                  <a:srgbClr val="6FAD47">
                    <a:alpha val="25000"/>
                  </a:srgbClr>
                </a:solidFill>
              </a:rPr>
              <a:t>+1</a:t>
            </a:r>
          </a:p>
        </p:txBody>
      </p:sp>
      <p:pic>
        <p:nvPicPr>
          <p:cNvPr id="4" name="Graphic 3">
            <a:extLst>
              <a:ext uri="{FF2B5EF4-FFF2-40B4-BE49-F238E27FC236}">
                <a16:creationId xmlns:a16="http://schemas.microsoft.com/office/drawing/2014/main" id="{4DE2A6B1-37B2-A446-FE45-9015FBAB858B}"/>
              </a:ext>
            </a:extLst>
          </p:cNvPr>
          <p:cNvPicPr preferRelativeResize="0">
            <a:picLocks/>
          </p:cNvPicPr>
          <p:nvPr/>
        </p:nvPicPr>
        <p:blipFill>
          <a:blip r:embed="rId2">
            <a:extLst>
              <a:ext uri="{96DAC541-7B7A-43D3-8B79-37D633B846F1}">
                <asvg:svgBlip xmlns:asvg="http://schemas.microsoft.com/office/drawing/2016/SVG/main" r:embed="rId3"/>
              </a:ext>
            </a:extLst>
          </a:blip>
          <a:stretch>
            <a:fillRect/>
          </a:stretch>
        </p:blipFill>
        <p:spPr>
          <a:xfrm rot="19743557" flipH="1">
            <a:off x="3786368" y="3840145"/>
            <a:ext cx="914400" cy="914400"/>
          </a:xfrm>
          <a:prstGeom prst="rect">
            <a:avLst/>
          </a:prstGeom>
        </p:spPr>
      </p:pic>
      <p:sp>
        <p:nvSpPr>
          <p:cNvPr id="17" name="Freeform 16">
            <a:extLst>
              <a:ext uri="{FF2B5EF4-FFF2-40B4-BE49-F238E27FC236}">
                <a16:creationId xmlns:a16="http://schemas.microsoft.com/office/drawing/2014/main" id="{0D48DA0B-C1B2-A661-78C1-0665FFDE1F06}"/>
              </a:ext>
            </a:extLst>
          </p:cNvPr>
          <p:cNvSpPr/>
          <p:nvPr/>
        </p:nvSpPr>
        <p:spPr>
          <a:xfrm rot="1487563">
            <a:off x="4094073" y="1583528"/>
            <a:ext cx="2882362" cy="1481060"/>
          </a:xfrm>
          <a:custGeom>
            <a:avLst/>
            <a:gdLst>
              <a:gd name="connsiteX0" fmla="*/ 2368061 w 2368061"/>
              <a:gd name="connsiteY0" fmla="*/ 0 h 1055077"/>
              <a:gd name="connsiteX1" fmla="*/ 1676400 w 2368061"/>
              <a:gd name="connsiteY1" fmla="*/ 140677 h 1055077"/>
              <a:gd name="connsiteX2" fmla="*/ 785446 w 2368061"/>
              <a:gd name="connsiteY2" fmla="*/ 504092 h 1055077"/>
              <a:gd name="connsiteX3" fmla="*/ 0 w 2368061"/>
              <a:gd name="connsiteY3" fmla="*/ 1055077 h 1055077"/>
            </a:gdLst>
            <a:ahLst/>
            <a:cxnLst>
              <a:cxn ang="0">
                <a:pos x="connsiteX0" y="connsiteY0"/>
              </a:cxn>
              <a:cxn ang="0">
                <a:pos x="connsiteX1" y="connsiteY1"/>
              </a:cxn>
              <a:cxn ang="0">
                <a:pos x="connsiteX2" y="connsiteY2"/>
              </a:cxn>
              <a:cxn ang="0">
                <a:pos x="connsiteX3" y="connsiteY3"/>
              </a:cxn>
            </a:cxnLst>
            <a:rect l="l" t="t" r="r" b="b"/>
            <a:pathLst>
              <a:path w="2368061" h="1055077">
                <a:moveTo>
                  <a:pt x="2368061" y="0"/>
                </a:moveTo>
                <a:cubicBezTo>
                  <a:pt x="2154115" y="28331"/>
                  <a:pt x="1940169" y="56662"/>
                  <a:pt x="1676400" y="140677"/>
                </a:cubicBezTo>
                <a:cubicBezTo>
                  <a:pt x="1412631" y="224692"/>
                  <a:pt x="1064846" y="351692"/>
                  <a:pt x="785446" y="504092"/>
                </a:cubicBezTo>
                <a:cubicBezTo>
                  <a:pt x="506046" y="656492"/>
                  <a:pt x="253023" y="855784"/>
                  <a:pt x="0" y="1055077"/>
                </a:cubicBezTo>
              </a:path>
            </a:pathLst>
          </a:custGeom>
          <a:noFill/>
          <a:ln w="28575">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n w="57150">
                <a:solidFill>
                  <a:schemeClr val="tx1"/>
                </a:solidFill>
              </a:ln>
            </a:endParaRPr>
          </a:p>
        </p:txBody>
      </p:sp>
      <p:sp>
        <p:nvSpPr>
          <p:cNvPr id="25" name="Freeform 24">
            <a:extLst>
              <a:ext uri="{FF2B5EF4-FFF2-40B4-BE49-F238E27FC236}">
                <a16:creationId xmlns:a16="http://schemas.microsoft.com/office/drawing/2014/main" id="{EF53E0A6-2C5A-5AC0-4511-4191AB755725}"/>
              </a:ext>
            </a:extLst>
          </p:cNvPr>
          <p:cNvSpPr/>
          <p:nvPr/>
        </p:nvSpPr>
        <p:spPr>
          <a:xfrm rot="19385291" flipV="1">
            <a:off x="5172667" y="3555478"/>
            <a:ext cx="2505574" cy="1615340"/>
          </a:xfrm>
          <a:custGeom>
            <a:avLst/>
            <a:gdLst>
              <a:gd name="connsiteX0" fmla="*/ 2368061 w 2368061"/>
              <a:gd name="connsiteY0" fmla="*/ 0 h 1055077"/>
              <a:gd name="connsiteX1" fmla="*/ 1676400 w 2368061"/>
              <a:gd name="connsiteY1" fmla="*/ 140677 h 1055077"/>
              <a:gd name="connsiteX2" fmla="*/ 785446 w 2368061"/>
              <a:gd name="connsiteY2" fmla="*/ 504092 h 1055077"/>
              <a:gd name="connsiteX3" fmla="*/ 0 w 2368061"/>
              <a:gd name="connsiteY3" fmla="*/ 1055077 h 1055077"/>
            </a:gdLst>
            <a:ahLst/>
            <a:cxnLst>
              <a:cxn ang="0">
                <a:pos x="connsiteX0" y="connsiteY0"/>
              </a:cxn>
              <a:cxn ang="0">
                <a:pos x="connsiteX1" y="connsiteY1"/>
              </a:cxn>
              <a:cxn ang="0">
                <a:pos x="connsiteX2" y="connsiteY2"/>
              </a:cxn>
              <a:cxn ang="0">
                <a:pos x="connsiteX3" y="connsiteY3"/>
              </a:cxn>
            </a:cxnLst>
            <a:rect l="l" t="t" r="r" b="b"/>
            <a:pathLst>
              <a:path w="2368061" h="1055077">
                <a:moveTo>
                  <a:pt x="2368061" y="0"/>
                </a:moveTo>
                <a:cubicBezTo>
                  <a:pt x="2154115" y="28331"/>
                  <a:pt x="1940169" y="56662"/>
                  <a:pt x="1676400" y="140677"/>
                </a:cubicBezTo>
                <a:cubicBezTo>
                  <a:pt x="1412631" y="224692"/>
                  <a:pt x="1064846" y="351692"/>
                  <a:pt x="785446" y="504092"/>
                </a:cubicBezTo>
                <a:cubicBezTo>
                  <a:pt x="506046" y="656492"/>
                  <a:pt x="253023" y="855784"/>
                  <a:pt x="0" y="1055077"/>
                </a:cubicBezTo>
              </a:path>
            </a:pathLst>
          </a:custGeom>
          <a:noFill/>
          <a:ln w="28575">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w="57150">
                <a:solidFill>
                  <a:schemeClr val="tx1"/>
                </a:solidFill>
              </a:ln>
            </a:endParaRPr>
          </a:p>
        </p:txBody>
      </p:sp>
      <p:sp>
        <p:nvSpPr>
          <p:cNvPr id="3" name="TextBox 2">
            <a:extLst>
              <a:ext uri="{FF2B5EF4-FFF2-40B4-BE49-F238E27FC236}">
                <a16:creationId xmlns:a16="http://schemas.microsoft.com/office/drawing/2014/main" id="{5EFCBE26-FF40-3F4C-0C97-233934008E4F}"/>
              </a:ext>
            </a:extLst>
          </p:cNvPr>
          <p:cNvSpPr txBox="1"/>
          <p:nvPr/>
        </p:nvSpPr>
        <p:spPr>
          <a:xfrm>
            <a:off x="4650731" y="1592811"/>
            <a:ext cx="2858475" cy="369332"/>
          </a:xfrm>
          <a:prstGeom prst="rect">
            <a:avLst/>
          </a:prstGeom>
          <a:noFill/>
        </p:spPr>
        <p:txBody>
          <a:bodyPr wrap="none" rtlCol="0">
            <a:spAutoFit/>
          </a:bodyPr>
          <a:lstStyle/>
          <a:p>
            <a:r>
              <a:rPr lang="en-US" i="1" dirty="0"/>
              <a:t>Mirror Issue to Internal Repo</a:t>
            </a:r>
          </a:p>
        </p:txBody>
      </p:sp>
      <p:sp>
        <p:nvSpPr>
          <p:cNvPr id="5" name="TextBox 4">
            <a:extLst>
              <a:ext uri="{FF2B5EF4-FFF2-40B4-BE49-F238E27FC236}">
                <a16:creationId xmlns:a16="http://schemas.microsoft.com/office/drawing/2014/main" id="{D3306C46-AC58-2FE0-18ED-8336A5E972BF}"/>
              </a:ext>
            </a:extLst>
          </p:cNvPr>
          <p:cNvSpPr txBox="1"/>
          <p:nvPr/>
        </p:nvSpPr>
        <p:spPr>
          <a:xfrm>
            <a:off x="4508866" y="4744035"/>
            <a:ext cx="3174267" cy="369332"/>
          </a:xfrm>
          <a:prstGeom prst="rect">
            <a:avLst/>
          </a:prstGeom>
          <a:noFill/>
        </p:spPr>
        <p:txBody>
          <a:bodyPr wrap="none" rtlCol="0">
            <a:spAutoFit/>
          </a:bodyPr>
          <a:lstStyle/>
          <a:p>
            <a:r>
              <a:rPr lang="en-US" i="1" dirty="0"/>
              <a:t>Post Comment on Original Issue</a:t>
            </a:r>
          </a:p>
        </p:txBody>
      </p:sp>
    </p:spTree>
    <p:extLst>
      <p:ext uri="{BB962C8B-B14F-4D97-AF65-F5344CB8AC3E}">
        <p14:creationId xmlns:p14="http://schemas.microsoft.com/office/powerpoint/2010/main" val="88851483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D531CB4D-40EE-4CEA-4C1F-A86C158A8A50}"/>
              </a:ext>
            </a:extLst>
          </p:cNvPr>
          <p:cNvSpPr>
            <a:spLocks noGrp="1"/>
          </p:cNvSpPr>
          <p:nvPr>
            <p:ph type="title" idx="4294967295"/>
          </p:nvPr>
        </p:nvSpPr>
        <p:spPr>
          <a:xfrm>
            <a:off x="1009061" y="630961"/>
            <a:ext cx="9733280" cy="1325563"/>
          </a:xfrm>
        </p:spPr>
        <p:txBody>
          <a:bodyPr/>
          <a:lstStyle/>
          <a:p>
            <a:pPr rtl="0" eaLnBrk="1" latinLnBrk="0" hangingPunct="1"/>
            <a:r>
              <a:rPr lang="fr-FR" sz="4000" b="1" kern="1200">
                <a:solidFill>
                  <a:srgbClr val="346296"/>
                </a:solidFill>
                <a:effectLst/>
                <a:latin typeface="Calibri" panose="020F0502020204030204" pitchFamily="34" charset="0"/>
                <a:ea typeface="+mn-ea"/>
                <a:cs typeface="+mn-cs"/>
              </a:rPr>
              <a:t>Many thanks to our sponsors:</a:t>
            </a:r>
            <a:endParaRPr lang="en-DE"/>
          </a:p>
        </p:txBody>
      </p:sp>
      <p:pic>
        <p:nvPicPr>
          <p:cNvPr id="6" name="Image 5" descr="Une image contenant texte, Police, capture d’écran, logo&#10;&#10;Le contenu généré par l’IA peut être incorrect.">
            <a:extLst>
              <a:ext uri="{FF2B5EF4-FFF2-40B4-BE49-F238E27FC236}">
                <a16:creationId xmlns:a16="http://schemas.microsoft.com/office/drawing/2014/main" id="{7055FC4D-305C-B66C-BD15-95904A343D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74384" y="1830625"/>
            <a:ext cx="7643232" cy="4025723"/>
          </a:xfrm>
          <a:prstGeom prst="rect">
            <a:avLst/>
          </a:prstGeom>
        </p:spPr>
      </p:pic>
    </p:spTree>
    <p:extLst>
      <p:ext uri="{BB962C8B-B14F-4D97-AF65-F5344CB8AC3E}">
        <p14:creationId xmlns:p14="http://schemas.microsoft.com/office/powerpoint/2010/main" val="39848357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63F84C9-7486-D81C-EDE7-12CE856D5B81}"/>
              </a:ext>
            </a:extLst>
          </p:cNvPr>
          <p:cNvSpPr>
            <a:spLocks noGrp="1"/>
          </p:cNvSpPr>
          <p:nvPr>
            <p:ph type="title"/>
          </p:nvPr>
        </p:nvSpPr>
        <p:spPr>
          <a:xfrm>
            <a:off x="3467312" y="324852"/>
            <a:ext cx="7886485" cy="1325563"/>
          </a:xfrm>
        </p:spPr>
        <p:txBody>
          <a:bodyPr>
            <a:normAutofit/>
          </a:bodyPr>
          <a:lstStyle/>
          <a:p>
            <a:r>
              <a:rPr lang="sv-SE" sz="6600" dirty="0">
                <a:solidFill>
                  <a:srgbClr val="346296"/>
                </a:solidFill>
                <a:latin typeface="+mn-lt"/>
                <a:ea typeface="+mn-ea"/>
                <a:cs typeface="+mn-cs"/>
              </a:rPr>
              <a:t>Emanuel Palm</a:t>
            </a:r>
            <a:endParaRPr lang="en-DE" sz="6600" dirty="0">
              <a:solidFill>
                <a:srgbClr val="346296"/>
              </a:solidFill>
              <a:latin typeface="+mn-lt"/>
              <a:ea typeface="+mn-ea"/>
              <a:cs typeface="+mn-cs"/>
            </a:endParaRPr>
          </a:p>
        </p:txBody>
      </p:sp>
      <p:pic>
        <p:nvPicPr>
          <p:cNvPr id="4" name="Image 3">
            <a:extLst>
              <a:ext uri="{FF2B5EF4-FFF2-40B4-BE49-F238E27FC236}">
                <a16:creationId xmlns:a16="http://schemas.microsoft.com/office/drawing/2014/main" id="{E6BA0E72-B9E1-A0C6-F8B0-8254DF100C1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4464" y="210232"/>
            <a:ext cx="3218768" cy="3218768"/>
          </a:xfrm>
          <a:prstGeom prst="rect">
            <a:avLst/>
          </a:prstGeom>
        </p:spPr>
      </p:pic>
      <p:pic>
        <p:nvPicPr>
          <p:cNvPr id="3" name="Picture 2" descr="A blue and white diamond with letters&#10;&#10;Description automatically generated">
            <a:extLst>
              <a:ext uri="{FF2B5EF4-FFF2-40B4-BE49-F238E27FC236}">
                <a16:creationId xmlns:a16="http://schemas.microsoft.com/office/drawing/2014/main" id="{F97277A8-B1FA-11C6-BBB6-F4A3EFCAC185}"/>
              </a:ext>
            </a:extLst>
          </p:cNvPr>
          <p:cNvPicPr>
            <a:picLocks noChangeAspect="1"/>
          </p:cNvPicPr>
          <p:nvPr/>
        </p:nvPicPr>
        <p:blipFill>
          <a:blip r:embed="rId3"/>
          <a:stretch>
            <a:fillRect/>
          </a:stretch>
        </p:blipFill>
        <p:spPr>
          <a:xfrm>
            <a:off x="2656465" y="2166402"/>
            <a:ext cx="502538" cy="502536"/>
          </a:xfrm>
          <a:prstGeom prst="rect">
            <a:avLst/>
          </a:prstGeom>
        </p:spPr>
      </p:pic>
      <p:pic>
        <p:nvPicPr>
          <p:cNvPr id="6" name="Picture 5" descr="A logo with a white cloud and a colorful circle&#10;&#10;Description automatically generated">
            <a:extLst>
              <a:ext uri="{FF2B5EF4-FFF2-40B4-BE49-F238E27FC236}">
                <a16:creationId xmlns:a16="http://schemas.microsoft.com/office/drawing/2014/main" id="{2BED39B6-1FCD-A92F-1634-0E73D80CDF8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32147" y="324853"/>
            <a:ext cx="1930668" cy="1930668"/>
          </a:xfrm>
          <a:prstGeom prst="rect">
            <a:avLst/>
          </a:prstGeom>
        </p:spPr>
      </p:pic>
      <p:sp>
        <p:nvSpPr>
          <p:cNvPr id="7" name="Text Placeholder 2">
            <a:extLst>
              <a:ext uri="{FF2B5EF4-FFF2-40B4-BE49-F238E27FC236}">
                <a16:creationId xmlns:a16="http://schemas.microsoft.com/office/drawing/2014/main" id="{EEF835CA-A013-16AF-30EB-7AC2D9709289}"/>
              </a:ext>
            </a:extLst>
          </p:cNvPr>
          <p:cNvSpPr txBox="1">
            <a:spLocks/>
          </p:cNvSpPr>
          <p:nvPr/>
        </p:nvSpPr>
        <p:spPr>
          <a:xfrm>
            <a:off x="3619714" y="2005263"/>
            <a:ext cx="7886486" cy="43241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lang="en-GB" sz="3200" kern="1200" dirty="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 Everything-as-Code</a:t>
            </a:r>
          </a:p>
          <a:p>
            <a:pPr marL="0" indent="0">
              <a:buNone/>
            </a:pPr>
            <a:r>
              <a:rPr lang="en-US" dirty="0"/>
              <a:t>📦 Makes modules &amp; tools</a:t>
            </a:r>
          </a:p>
          <a:p>
            <a:pPr marL="0" indent="0">
              <a:buNone/>
            </a:pPr>
            <a:r>
              <a:rPr lang="en-US" dirty="0"/>
              <a:t>📃 Fan of Open Source</a:t>
            </a:r>
          </a:p>
          <a:p>
            <a:pPr marL="0" indent="0">
              <a:buNone/>
            </a:pPr>
            <a:r>
              <a:rPr lang="en-US" dirty="0"/>
              <a:t>☁️ Blogs at </a:t>
            </a:r>
            <a:r>
              <a:rPr lang="en-US" dirty="0" err="1">
                <a:solidFill>
                  <a:srgbClr val="346296"/>
                </a:solidFill>
              </a:rPr>
              <a:t>pipe.how</a:t>
            </a:r>
            <a:endParaRPr lang="en-US" dirty="0">
              <a:solidFill>
                <a:srgbClr val="346296"/>
              </a:solidFill>
            </a:endParaRPr>
          </a:p>
          <a:p>
            <a:pPr marL="0" indent="0">
              <a:buNone/>
            </a:pPr>
            <a:r>
              <a:rPr lang="en-US" dirty="0">
                <a:solidFill>
                  <a:srgbClr val="346296"/>
                </a:solidFill>
              </a:rPr>
              <a:t>☕️ </a:t>
            </a:r>
            <a:r>
              <a:rPr lang="en-US" dirty="0"/>
              <a:t>Runs </a:t>
            </a:r>
            <a:r>
              <a:rPr lang="en-US" dirty="0" err="1">
                <a:solidFill>
                  <a:srgbClr val="346296"/>
                </a:solidFill>
              </a:rPr>
              <a:t>arkanum.coffee</a:t>
            </a:r>
            <a:endParaRPr lang="en-US" dirty="0">
              <a:solidFill>
                <a:srgbClr val="346296"/>
              </a:solidFill>
            </a:endParaRPr>
          </a:p>
        </p:txBody>
      </p:sp>
      <p:sp>
        <p:nvSpPr>
          <p:cNvPr id="9" name="TextBox 8">
            <a:extLst>
              <a:ext uri="{FF2B5EF4-FFF2-40B4-BE49-F238E27FC236}">
                <a16:creationId xmlns:a16="http://schemas.microsoft.com/office/drawing/2014/main" id="{D27D671E-CAF7-7B95-3408-E5D8C5DC5333}"/>
              </a:ext>
            </a:extLst>
          </p:cNvPr>
          <p:cNvSpPr txBox="1"/>
          <p:nvPr/>
        </p:nvSpPr>
        <p:spPr>
          <a:xfrm>
            <a:off x="3723927" y="1202611"/>
            <a:ext cx="6154056" cy="461665"/>
          </a:xfrm>
          <a:prstGeom prst="rect">
            <a:avLst/>
          </a:prstGeom>
          <a:noFill/>
        </p:spPr>
        <p:txBody>
          <a:bodyPr wrap="square">
            <a:spAutoFit/>
          </a:bodyPr>
          <a:lstStyle/>
          <a:p>
            <a:r>
              <a:rPr lang="en-US" sz="2400" dirty="0"/>
              <a:t>Cloud Specialist @ Unwonted</a:t>
            </a:r>
            <a:endParaRPr lang="en-SE" sz="2400" dirty="0"/>
          </a:p>
        </p:txBody>
      </p:sp>
      <p:sp>
        <p:nvSpPr>
          <p:cNvPr id="10" name="TextBox 9">
            <a:extLst>
              <a:ext uri="{FF2B5EF4-FFF2-40B4-BE49-F238E27FC236}">
                <a16:creationId xmlns:a16="http://schemas.microsoft.com/office/drawing/2014/main" id="{55401B36-322C-52C1-E68F-A2CE3FC6EC2B}"/>
              </a:ext>
            </a:extLst>
          </p:cNvPr>
          <p:cNvSpPr txBox="1"/>
          <p:nvPr/>
        </p:nvSpPr>
        <p:spPr>
          <a:xfrm>
            <a:off x="328521" y="3429000"/>
            <a:ext cx="2812637" cy="523220"/>
          </a:xfrm>
          <a:prstGeom prst="rect">
            <a:avLst/>
          </a:prstGeom>
          <a:noFill/>
        </p:spPr>
        <p:txBody>
          <a:bodyPr wrap="square" rtlCol="0">
            <a:spAutoFit/>
          </a:bodyPr>
          <a:lstStyle/>
          <a:p>
            <a:pPr algn="ctr"/>
            <a:r>
              <a:rPr lang="sv-SE" sz="2800" dirty="0"/>
              <a:t>🏃</a:t>
            </a:r>
            <a:r>
              <a:rPr lang="en-US" sz="2800" dirty="0"/>
              <a:t>🧗🥏🍰🧙</a:t>
            </a:r>
          </a:p>
        </p:txBody>
      </p:sp>
      <p:grpSp>
        <p:nvGrpSpPr>
          <p:cNvPr id="11" name="Group 10">
            <a:extLst>
              <a:ext uri="{FF2B5EF4-FFF2-40B4-BE49-F238E27FC236}">
                <a16:creationId xmlns:a16="http://schemas.microsoft.com/office/drawing/2014/main" id="{DD9907D7-6CEF-C079-6C32-2211DA521DCF}"/>
              </a:ext>
            </a:extLst>
          </p:cNvPr>
          <p:cNvGrpSpPr/>
          <p:nvPr/>
        </p:nvGrpSpPr>
        <p:grpSpPr>
          <a:xfrm>
            <a:off x="8686741" y="5016209"/>
            <a:ext cx="817560" cy="1278360"/>
            <a:chOff x="8375688" y="4864248"/>
            <a:chExt cx="817560" cy="1278360"/>
          </a:xfrm>
        </p:grpSpPr>
        <mc:AlternateContent xmlns:mc="http://schemas.openxmlformats.org/markup-compatibility/2006" xmlns:p14="http://schemas.microsoft.com/office/powerpoint/2010/main">
          <mc:Choice Requires="p14">
            <p:contentPart p14:bwMode="auto" r:id="rId5">
              <p14:nvContentPartPr>
                <p14:cNvPr id="12" name="Ink 11">
                  <a:extLst>
                    <a:ext uri="{FF2B5EF4-FFF2-40B4-BE49-F238E27FC236}">
                      <a16:creationId xmlns:a16="http://schemas.microsoft.com/office/drawing/2014/main" id="{7746B6E0-A707-2122-282D-0CF3A782A007}"/>
                    </a:ext>
                  </a:extLst>
                </p14:cNvPr>
                <p14:cNvContentPartPr/>
                <p14:nvPr/>
              </p14:nvContentPartPr>
              <p14:xfrm>
                <a:off x="8375688" y="4864248"/>
                <a:ext cx="629280" cy="1250640"/>
              </p14:xfrm>
            </p:contentPart>
          </mc:Choice>
          <mc:Fallback xmlns="">
            <p:pic>
              <p:nvPicPr>
                <p:cNvPr id="8" name="Ink 7">
                  <a:extLst>
                    <a:ext uri="{FF2B5EF4-FFF2-40B4-BE49-F238E27FC236}">
                      <a16:creationId xmlns:a16="http://schemas.microsoft.com/office/drawing/2014/main" id="{D6169C14-5151-D4D9-8FAD-0FA4BFFCA066}"/>
                    </a:ext>
                  </a:extLst>
                </p:cNvPr>
                <p:cNvPicPr/>
                <p:nvPr/>
              </p:nvPicPr>
              <p:blipFill>
                <a:blip r:embed="rId7"/>
                <a:stretch>
                  <a:fillRect/>
                </a:stretch>
              </p:blipFill>
              <p:spPr>
                <a:xfrm>
                  <a:off x="8357688" y="4846608"/>
                  <a:ext cx="664920" cy="12862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3" name="Ink 12">
                  <a:extLst>
                    <a:ext uri="{FF2B5EF4-FFF2-40B4-BE49-F238E27FC236}">
                      <a16:creationId xmlns:a16="http://schemas.microsoft.com/office/drawing/2014/main" id="{ACA3077A-727F-F221-4162-F97E8A04264A}"/>
                    </a:ext>
                  </a:extLst>
                </p14:cNvPr>
                <p14:cNvContentPartPr/>
                <p14:nvPr/>
              </p14:nvContentPartPr>
              <p14:xfrm>
                <a:off x="8787168" y="5888448"/>
                <a:ext cx="406080" cy="254160"/>
              </p14:xfrm>
            </p:contentPart>
          </mc:Choice>
          <mc:Fallback xmlns="">
            <p:pic>
              <p:nvPicPr>
                <p:cNvPr id="15" name="Ink 14">
                  <a:extLst>
                    <a:ext uri="{FF2B5EF4-FFF2-40B4-BE49-F238E27FC236}">
                      <a16:creationId xmlns:a16="http://schemas.microsoft.com/office/drawing/2014/main" id="{3C995D08-6431-7C2F-14FC-D6475CE53A6A}"/>
                    </a:ext>
                  </a:extLst>
                </p:cNvPr>
                <p:cNvPicPr/>
                <p:nvPr/>
              </p:nvPicPr>
              <p:blipFill>
                <a:blip r:embed="rId9"/>
                <a:stretch>
                  <a:fillRect/>
                </a:stretch>
              </p:blipFill>
              <p:spPr>
                <a:xfrm>
                  <a:off x="8769528" y="5870448"/>
                  <a:ext cx="441720" cy="289800"/>
                </a:xfrm>
                <a:prstGeom prst="rect">
                  <a:avLst/>
                </a:prstGeom>
              </p:spPr>
            </p:pic>
          </mc:Fallback>
        </mc:AlternateContent>
      </p:grpSp>
      <p:sp>
        <p:nvSpPr>
          <p:cNvPr id="15" name="TextBox 14">
            <a:extLst>
              <a:ext uri="{FF2B5EF4-FFF2-40B4-BE49-F238E27FC236}">
                <a16:creationId xmlns:a16="http://schemas.microsoft.com/office/drawing/2014/main" id="{6A14B45C-ABDC-982F-9C12-AA46B13D0BBC}"/>
              </a:ext>
            </a:extLst>
          </p:cNvPr>
          <p:cNvSpPr txBox="1"/>
          <p:nvPr/>
        </p:nvSpPr>
        <p:spPr>
          <a:xfrm>
            <a:off x="93158" y="5786064"/>
            <a:ext cx="6096000" cy="923330"/>
          </a:xfrm>
          <a:prstGeom prst="rect">
            <a:avLst/>
          </a:prstGeom>
          <a:noFill/>
        </p:spPr>
        <p:txBody>
          <a:bodyPr wrap="square">
            <a:spAutoFit/>
          </a:bodyPr>
          <a:lstStyle/>
          <a:p>
            <a:r>
              <a:rPr lang="en-US" dirty="0">
                <a:solidFill>
                  <a:srgbClr val="346297"/>
                </a:solidFill>
              </a:rPr>
              <a:t>https://</a:t>
            </a:r>
            <a:r>
              <a:rPr lang="en-US" dirty="0" err="1">
                <a:solidFill>
                  <a:srgbClr val="346297"/>
                </a:solidFill>
              </a:rPr>
              <a:t>www.powershellgallery.com</a:t>
            </a:r>
            <a:r>
              <a:rPr lang="en-US" dirty="0">
                <a:solidFill>
                  <a:srgbClr val="346297"/>
                </a:solidFill>
              </a:rPr>
              <a:t>/packages/Bicep</a:t>
            </a:r>
            <a:br>
              <a:rPr lang="en-US" dirty="0">
                <a:solidFill>
                  <a:srgbClr val="346297"/>
                </a:solidFill>
              </a:rPr>
            </a:br>
            <a:r>
              <a:rPr lang="en-US" dirty="0">
                <a:solidFill>
                  <a:srgbClr val="346297"/>
                </a:solidFill>
              </a:rPr>
              <a:t>https://</a:t>
            </a:r>
            <a:r>
              <a:rPr lang="en-US" dirty="0" err="1">
                <a:solidFill>
                  <a:srgbClr val="346297"/>
                </a:solidFill>
              </a:rPr>
              <a:t>www.powershellgallery.com</a:t>
            </a:r>
            <a:r>
              <a:rPr lang="en-US" dirty="0">
                <a:solidFill>
                  <a:srgbClr val="346297"/>
                </a:solidFill>
              </a:rPr>
              <a:t>/packages/</a:t>
            </a:r>
            <a:r>
              <a:rPr lang="en-US" dirty="0" err="1">
                <a:solidFill>
                  <a:srgbClr val="346297"/>
                </a:solidFill>
              </a:rPr>
              <a:t>AzAuth</a:t>
            </a:r>
            <a:br>
              <a:rPr lang="en-US" dirty="0">
                <a:solidFill>
                  <a:srgbClr val="346297"/>
                </a:solidFill>
              </a:rPr>
            </a:br>
            <a:r>
              <a:rPr lang="en-US" dirty="0">
                <a:solidFill>
                  <a:srgbClr val="346297"/>
                </a:solidFill>
              </a:rPr>
              <a:t>https://</a:t>
            </a:r>
            <a:r>
              <a:rPr lang="en-US" dirty="0" err="1">
                <a:solidFill>
                  <a:srgbClr val="346297"/>
                </a:solidFill>
              </a:rPr>
              <a:t>www.powershellgallery.com</a:t>
            </a:r>
            <a:r>
              <a:rPr lang="en-US" dirty="0">
                <a:solidFill>
                  <a:srgbClr val="346297"/>
                </a:solidFill>
              </a:rPr>
              <a:t>/packages/</a:t>
            </a:r>
            <a:r>
              <a:rPr lang="en-US" dirty="0" err="1">
                <a:solidFill>
                  <a:srgbClr val="346297"/>
                </a:solidFill>
              </a:rPr>
              <a:t>AzBobbyTables</a:t>
            </a:r>
            <a:endParaRPr lang="en-US" dirty="0">
              <a:solidFill>
                <a:srgbClr val="346297"/>
              </a:solidFill>
            </a:endParaRPr>
          </a:p>
        </p:txBody>
      </p:sp>
    </p:spTree>
    <p:extLst>
      <p:ext uri="{BB962C8B-B14F-4D97-AF65-F5344CB8AC3E}">
        <p14:creationId xmlns:p14="http://schemas.microsoft.com/office/powerpoint/2010/main" val="751095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fade">
                                      <p:cBhvr>
                                        <p:cTn id="12" dur="500"/>
                                        <p:tgtEl>
                                          <p:spTgt spid="7">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7">
                                            <p:txEl>
                                              <p:pRg st="2" end="2"/>
                                            </p:txEl>
                                          </p:spTgt>
                                        </p:tgtEl>
                                        <p:attrNameLst>
                                          <p:attrName>style.visibility</p:attrName>
                                        </p:attrNameLst>
                                      </p:cBhvr>
                                      <p:to>
                                        <p:strVal val="visible"/>
                                      </p:to>
                                    </p:set>
                                    <p:animEffect transition="in" filter="fade">
                                      <p:cBhvr>
                                        <p:cTn id="20" dur="500"/>
                                        <p:tgtEl>
                                          <p:spTgt spid="7">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7">
                                            <p:txEl>
                                              <p:pRg st="3" end="3"/>
                                            </p:txEl>
                                          </p:spTgt>
                                        </p:tgtEl>
                                        <p:attrNameLst>
                                          <p:attrName>style.visibility</p:attrName>
                                        </p:attrNameLst>
                                      </p:cBhvr>
                                      <p:to>
                                        <p:strVal val="visible"/>
                                      </p:to>
                                    </p:set>
                                    <p:animEffect transition="in" filter="fade">
                                      <p:cBhvr>
                                        <p:cTn id="25" dur="500"/>
                                        <p:tgtEl>
                                          <p:spTgt spid="7">
                                            <p:txEl>
                                              <p:pRg st="3" end="3"/>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7">
                                            <p:txEl>
                                              <p:pRg st="4" end="4"/>
                                            </p:txEl>
                                          </p:spTgt>
                                        </p:tgtEl>
                                        <p:attrNameLst>
                                          <p:attrName>style.visibility</p:attrName>
                                        </p:attrNameLst>
                                      </p:cBhvr>
                                      <p:to>
                                        <p:strVal val="visible"/>
                                      </p:to>
                                    </p:set>
                                    <p:animEffect transition="in" filter="fade">
                                      <p:cBhvr>
                                        <p:cTn id="30" dur="500"/>
                                        <p:tgtEl>
                                          <p:spTgt spid="7">
                                            <p:txEl>
                                              <p:pRg st="4" end="4"/>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100"/>
                                  </p:stCondLst>
                                  <p:iterate type="lt">
                                    <p:tmAbs val="500"/>
                                  </p:iterate>
                                  <p:childTnLst>
                                    <p:set>
                                      <p:cBhvr>
                                        <p:cTn id="34" dur="1" fill="hold">
                                          <p:stCondLst>
                                            <p:cond delay="0"/>
                                          </p:stCondLst>
                                        </p:cTn>
                                        <p:tgtEl>
                                          <p:spTgt spid="1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63" presetClass="entr" presetSubtype="0" fill="hold" nodeType="clickEffect">
                                  <p:stCondLst>
                                    <p:cond delay="0"/>
                                  </p:stCondLst>
                                  <p:childTnLst>
                                    <p:set>
                                      <p:cBhvr>
                                        <p:cTn id="38" dur="1" fill="hold">
                                          <p:stCondLst>
                                            <p:cond delay="0"/>
                                          </p:stCondLst>
                                        </p:cTn>
                                        <p:tgtEl>
                                          <p:spTgt spid="11"/>
                                        </p:tgtEl>
                                        <p:attrNameLst>
                                          <p:attrName>style.visibility</p:attrName>
                                        </p:attrNameLst>
                                      </p:cBhvr>
                                      <p:to>
                                        <p:strVal val="visible"/>
                                      </p:to>
                                    </p:set>
                                    <p:anim calcmode="lin" valueType="num">
                                      <p:cBhvr>
                                        <p:cTn id="39" dur="500" fill="hold"/>
                                        <p:tgtEl>
                                          <p:spTgt spid="11"/>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D9F4E03-BD03-928F-A9DB-181E91649780}"/>
              </a:ext>
            </a:extLst>
          </p:cNvPr>
          <p:cNvSpPr>
            <a:spLocks noGrp="1"/>
          </p:cNvSpPr>
          <p:nvPr>
            <p:ph type="title"/>
          </p:nvPr>
        </p:nvSpPr>
        <p:spPr/>
        <p:txBody>
          <a:bodyPr/>
          <a:lstStyle/>
          <a:p>
            <a:r>
              <a:rPr lang="en-US" dirty="0"/>
              <a:t>Agenda</a:t>
            </a:r>
          </a:p>
        </p:txBody>
      </p:sp>
      <p:sp>
        <p:nvSpPr>
          <p:cNvPr id="5" name="Content Placeholder 4">
            <a:extLst>
              <a:ext uri="{FF2B5EF4-FFF2-40B4-BE49-F238E27FC236}">
                <a16:creationId xmlns:a16="http://schemas.microsoft.com/office/drawing/2014/main" id="{A77457A6-582B-EE46-3A11-26018135B861}"/>
              </a:ext>
            </a:extLst>
          </p:cNvPr>
          <p:cNvSpPr>
            <a:spLocks noGrp="1"/>
          </p:cNvSpPr>
          <p:nvPr>
            <p:ph idx="1"/>
          </p:nvPr>
        </p:nvSpPr>
        <p:spPr/>
        <p:txBody>
          <a:bodyPr>
            <a:normAutofit fontScale="92500" lnSpcReduction="20000"/>
          </a:bodyPr>
          <a:lstStyle/>
          <a:p>
            <a:r>
              <a:rPr lang="en-US" dirty="0"/>
              <a:t>GitHub Actions &amp; Workflows</a:t>
            </a:r>
          </a:p>
          <a:p>
            <a:r>
              <a:rPr lang="en-US" dirty="0"/>
              <a:t>GitHub Apps</a:t>
            </a:r>
          </a:p>
          <a:p>
            <a:pPr lvl="1"/>
            <a:r>
              <a:rPr lang="en-US" dirty="0"/>
              <a:t>Tokens</a:t>
            </a:r>
          </a:p>
          <a:p>
            <a:r>
              <a:rPr lang="en-US" dirty="0"/>
              <a:t>Tips &amp; Tooling</a:t>
            </a:r>
          </a:p>
          <a:p>
            <a:r>
              <a:rPr lang="en-US" dirty="0"/>
              <a:t>Demos!</a:t>
            </a:r>
          </a:p>
          <a:p>
            <a:r>
              <a:rPr lang="en-US" dirty="0"/>
              <a:t>Break</a:t>
            </a:r>
          </a:p>
          <a:p>
            <a:r>
              <a:rPr lang="en-US" dirty="0"/>
              <a:t>More demos!</a:t>
            </a:r>
          </a:p>
          <a:p>
            <a:endParaRPr lang="en-US" dirty="0"/>
          </a:p>
          <a:p>
            <a:pPr marL="0" indent="0">
              <a:buNone/>
            </a:pPr>
            <a:r>
              <a:rPr lang="en-US" b="1" i="1" u="sng" dirty="0"/>
              <a:t>Not covering all the basics, feel free to ask questions!</a:t>
            </a:r>
          </a:p>
          <a:p>
            <a:endParaRPr lang="en-US" dirty="0"/>
          </a:p>
        </p:txBody>
      </p:sp>
    </p:spTree>
    <p:extLst>
      <p:ext uri="{BB962C8B-B14F-4D97-AF65-F5344CB8AC3E}">
        <p14:creationId xmlns:p14="http://schemas.microsoft.com/office/powerpoint/2010/main" val="1477770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par>
                                <p:cTn id="13" presetID="9" presetClass="emph" presetSubtype="0" grpId="1" nodeType="withEffect">
                                  <p:stCondLst>
                                    <p:cond delay="0"/>
                                  </p:stCondLst>
                                  <p:childTnLst>
                                    <p:set>
                                      <p:cBhvr>
                                        <p:cTn id="14" dur="indefinite"/>
                                        <p:tgtEl>
                                          <p:spTgt spid="5">
                                            <p:txEl>
                                              <p:pRg st="0" end="0"/>
                                            </p:txEl>
                                          </p:spTgt>
                                        </p:tgtEl>
                                        <p:attrNameLst>
                                          <p:attrName>style.opacity</p:attrName>
                                        </p:attrNameLst>
                                      </p:cBhvr>
                                      <p:to>
                                        <p:strVal val="0.5"/>
                                      </p:to>
                                    </p:set>
                                    <p:animEffect filter="image" prLst="opacity: 0.5">
                                      <p:cBhvr rctx="IE">
                                        <p:cTn id="15" dur="indefinite"/>
                                        <p:tgtEl>
                                          <p:spTgt spid="5">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5">
                                            <p:txEl>
                                              <p:pRg st="2" end="2"/>
                                            </p:txEl>
                                          </p:spTgt>
                                        </p:tgtEl>
                                        <p:attrNameLst>
                                          <p:attrName>style.visibility</p:attrName>
                                        </p:attrNameLst>
                                      </p:cBhvr>
                                      <p:to>
                                        <p:strVal val="visible"/>
                                      </p:to>
                                    </p:set>
                                    <p:animEffect transition="in" filter="fade">
                                      <p:cBhvr>
                                        <p:cTn id="20" dur="500"/>
                                        <p:tgtEl>
                                          <p:spTgt spid="5">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animEffect transition="in" filter="fade">
                                      <p:cBhvr>
                                        <p:cTn id="25" dur="500"/>
                                        <p:tgtEl>
                                          <p:spTgt spid="5">
                                            <p:txEl>
                                              <p:pRg st="3" end="3"/>
                                            </p:txEl>
                                          </p:spTgt>
                                        </p:tgtEl>
                                      </p:cBhvr>
                                    </p:animEffect>
                                  </p:childTnLst>
                                </p:cTn>
                              </p:par>
                              <p:par>
                                <p:cTn id="26" presetID="9" presetClass="emph" presetSubtype="0" grpId="1" nodeType="withEffect">
                                  <p:stCondLst>
                                    <p:cond delay="0"/>
                                  </p:stCondLst>
                                  <p:childTnLst>
                                    <p:set>
                                      <p:cBhvr>
                                        <p:cTn id="27" dur="indefinite"/>
                                        <p:tgtEl>
                                          <p:spTgt spid="5">
                                            <p:txEl>
                                              <p:pRg st="1" end="1"/>
                                            </p:txEl>
                                          </p:spTgt>
                                        </p:tgtEl>
                                        <p:attrNameLst>
                                          <p:attrName>style.opacity</p:attrName>
                                        </p:attrNameLst>
                                      </p:cBhvr>
                                      <p:to>
                                        <p:strVal val="0.5"/>
                                      </p:to>
                                    </p:set>
                                    <p:animEffect filter="image" prLst="opacity: 0.5">
                                      <p:cBhvr rctx="IE">
                                        <p:cTn id="28" dur="indefinite"/>
                                        <p:tgtEl>
                                          <p:spTgt spid="5">
                                            <p:txEl>
                                              <p:pRg st="1" end="1"/>
                                            </p:txEl>
                                          </p:spTgt>
                                        </p:tgtEl>
                                      </p:cBhvr>
                                    </p:animEffect>
                                  </p:childTnLst>
                                </p:cTn>
                              </p:par>
                              <p:par>
                                <p:cTn id="29" presetID="9" presetClass="emph" presetSubtype="0" grpId="1" nodeType="withEffect">
                                  <p:stCondLst>
                                    <p:cond delay="0"/>
                                  </p:stCondLst>
                                  <p:childTnLst>
                                    <p:set>
                                      <p:cBhvr>
                                        <p:cTn id="30" dur="indefinite"/>
                                        <p:tgtEl>
                                          <p:spTgt spid="5">
                                            <p:txEl>
                                              <p:pRg st="2" end="2"/>
                                            </p:txEl>
                                          </p:spTgt>
                                        </p:tgtEl>
                                        <p:attrNameLst>
                                          <p:attrName>style.opacity</p:attrName>
                                        </p:attrNameLst>
                                      </p:cBhvr>
                                      <p:to>
                                        <p:strVal val="0.5"/>
                                      </p:to>
                                    </p:set>
                                    <p:animEffect filter="image" prLst="opacity: 0.5">
                                      <p:cBhvr rctx="IE">
                                        <p:cTn id="31" dur="indefinite"/>
                                        <p:tgtEl>
                                          <p:spTgt spid="5">
                                            <p:txEl>
                                              <p:pRg st="2" end="2"/>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5">
                                            <p:txEl>
                                              <p:pRg st="4" end="4"/>
                                            </p:txEl>
                                          </p:spTgt>
                                        </p:tgtEl>
                                        <p:attrNameLst>
                                          <p:attrName>style.visibility</p:attrName>
                                        </p:attrNameLst>
                                      </p:cBhvr>
                                      <p:to>
                                        <p:strVal val="visible"/>
                                      </p:to>
                                    </p:set>
                                    <p:animEffect transition="in" filter="fade">
                                      <p:cBhvr>
                                        <p:cTn id="36" dur="500"/>
                                        <p:tgtEl>
                                          <p:spTgt spid="5">
                                            <p:txEl>
                                              <p:pRg st="4" end="4"/>
                                            </p:txEl>
                                          </p:spTgt>
                                        </p:tgtEl>
                                      </p:cBhvr>
                                    </p:animEffect>
                                  </p:childTnLst>
                                </p:cTn>
                              </p:par>
                              <p:par>
                                <p:cTn id="37" presetID="9" presetClass="emph" presetSubtype="0" grpId="1" nodeType="withEffect">
                                  <p:stCondLst>
                                    <p:cond delay="0"/>
                                  </p:stCondLst>
                                  <p:childTnLst>
                                    <p:set>
                                      <p:cBhvr>
                                        <p:cTn id="38" dur="indefinite"/>
                                        <p:tgtEl>
                                          <p:spTgt spid="5">
                                            <p:txEl>
                                              <p:pRg st="3" end="3"/>
                                            </p:txEl>
                                          </p:spTgt>
                                        </p:tgtEl>
                                        <p:attrNameLst>
                                          <p:attrName>style.opacity</p:attrName>
                                        </p:attrNameLst>
                                      </p:cBhvr>
                                      <p:to>
                                        <p:strVal val="0.5"/>
                                      </p:to>
                                    </p:set>
                                    <p:animEffect filter="image" prLst="opacity: 0.5">
                                      <p:cBhvr rctx="IE">
                                        <p:cTn id="39" dur="indefinite"/>
                                        <p:tgtEl>
                                          <p:spTgt spid="5">
                                            <p:txEl>
                                              <p:pRg st="3" end="3"/>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5">
                                            <p:txEl>
                                              <p:pRg st="5" end="5"/>
                                            </p:txEl>
                                          </p:spTgt>
                                        </p:tgtEl>
                                        <p:attrNameLst>
                                          <p:attrName>style.visibility</p:attrName>
                                        </p:attrNameLst>
                                      </p:cBhvr>
                                      <p:to>
                                        <p:strVal val="visible"/>
                                      </p:to>
                                    </p:set>
                                    <p:animEffect transition="in" filter="fade">
                                      <p:cBhvr>
                                        <p:cTn id="44" dur="500"/>
                                        <p:tgtEl>
                                          <p:spTgt spid="5">
                                            <p:txEl>
                                              <p:pRg st="5" end="5"/>
                                            </p:txEl>
                                          </p:spTgt>
                                        </p:tgtEl>
                                      </p:cBhvr>
                                    </p:animEffect>
                                  </p:childTnLst>
                                </p:cTn>
                              </p:par>
                              <p:par>
                                <p:cTn id="45" presetID="9" presetClass="emph" presetSubtype="0" grpId="1" nodeType="withEffect">
                                  <p:stCondLst>
                                    <p:cond delay="0"/>
                                  </p:stCondLst>
                                  <p:childTnLst>
                                    <p:set>
                                      <p:cBhvr>
                                        <p:cTn id="46" dur="indefinite"/>
                                        <p:tgtEl>
                                          <p:spTgt spid="5">
                                            <p:txEl>
                                              <p:pRg st="4" end="4"/>
                                            </p:txEl>
                                          </p:spTgt>
                                        </p:tgtEl>
                                        <p:attrNameLst>
                                          <p:attrName>style.opacity</p:attrName>
                                        </p:attrNameLst>
                                      </p:cBhvr>
                                      <p:to>
                                        <p:strVal val="0.5"/>
                                      </p:to>
                                    </p:set>
                                    <p:animEffect filter="image" prLst="opacity: 0.5">
                                      <p:cBhvr rctx="IE">
                                        <p:cTn id="47" dur="indefinite"/>
                                        <p:tgtEl>
                                          <p:spTgt spid="5">
                                            <p:txEl>
                                              <p:pRg st="4" end="4"/>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5">
                                            <p:txEl>
                                              <p:pRg st="6" end="6"/>
                                            </p:txEl>
                                          </p:spTgt>
                                        </p:tgtEl>
                                        <p:attrNameLst>
                                          <p:attrName>style.visibility</p:attrName>
                                        </p:attrNameLst>
                                      </p:cBhvr>
                                      <p:to>
                                        <p:strVal val="visible"/>
                                      </p:to>
                                    </p:set>
                                    <p:animEffect transition="in" filter="fade">
                                      <p:cBhvr>
                                        <p:cTn id="52" dur="500"/>
                                        <p:tgtEl>
                                          <p:spTgt spid="5">
                                            <p:txEl>
                                              <p:pRg st="6" end="6"/>
                                            </p:txEl>
                                          </p:spTgt>
                                        </p:tgtEl>
                                      </p:cBhvr>
                                    </p:animEffect>
                                  </p:childTnLst>
                                </p:cTn>
                              </p:par>
                              <p:par>
                                <p:cTn id="53" presetID="9" presetClass="emph" presetSubtype="0" grpId="1" nodeType="withEffect">
                                  <p:stCondLst>
                                    <p:cond delay="0"/>
                                  </p:stCondLst>
                                  <p:childTnLst>
                                    <p:set>
                                      <p:cBhvr>
                                        <p:cTn id="54" dur="indefinite"/>
                                        <p:tgtEl>
                                          <p:spTgt spid="5">
                                            <p:txEl>
                                              <p:pRg st="5" end="5"/>
                                            </p:txEl>
                                          </p:spTgt>
                                        </p:tgtEl>
                                        <p:attrNameLst>
                                          <p:attrName>style.opacity</p:attrName>
                                        </p:attrNameLst>
                                      </p:cBhvr>
                                      <p:to>
                                        <p:strVal val="0.5"/>
                                      </p:to>
                                    </p:set>
                                    <p:animEffect filter="image" prLst="opacity: 0.5">
                                      <p:cBhvr rctx="IE">
                                        <p:cTn id="55" dur="indefinite"/>
                                        <p:tgtEl>
                                          <p:spTgt spid="5">
                                            <p:txEl>
                                              <p:pRg st="5" end="5"/>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5">
                                            <p:txEl>
                                              <p:pRg st="8" end="8"/>
                                            </p:txEl>
                                          </p:spTgt>
                                        </p:tgtEl>
                                        <p:attrNameLst>
                                          <p:attrName>style.visibility</p:attrName>
                                        </p:attrNameLst>
                                      </p:cBhvr>
                                      <p:to>
                                        <p:strVal val="visible"/>
                                      </p:to>
                                    </p:set>
                                    <p:animEffect transition="in" filter="fade">
                                      <p:cBhvr>
                                        <p:cTn id="60" dur="500"/>
                                        <p:tgtEl>
                                          <p:spTgt spid="5">
                                            <p:txEl>
                                              <p:pRg st="8" end="8"/>
                                            </p:txEl>
                                          </p:spTgt>
                                        </p:tgtEl>
                                      </p:cBhvr>
                                    </p:animEffect>
                                  </p:childTnLst>
                                </p:cTn>
                              </p:par>
                              <p:par>
                                <p:cTn id="61" presetID="9" presetClass="emph" presetSubtype="0" grpId="1" nodeType="withEffect">
                                  <p:stCondLst>
                                    <p:cond delay="0"/>
                                  </p:stCondLst>
                                  <p:childTnLst>
                                    <p:set>
                                      <p:cBhvr>
                                        <p:cTn id="62" dur="indefinite"/>
                                        <p:tgtEl>
                                          <p:spTgt spid="5">
                                            <p:txEl>
                                              <p:pRg st="6" end="6"/>
                                            </p:txEl>
                                          </p:spTgt>
                                        </p:tgtEl>
                                        <p:attrNameLst>
                                          <p:attrName>style.opacity</p:attrName>
                                        </p:attrNameLst>
                                      </p:cBhvr>
                                      <p:to>
                                        <p:strVal val="0.5"/>
                                      </p:to>
                                    </p:set>
                                    <p:animEffect filter="image" prLst="opacity: 0.5">
                                      <p:cBhvr rctx="IE">
                                        <p:cTn id="63" dur="indefinite"/>
                                        <p:tgtEl>
                                          <p:spTgt spid="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P spid="5" grpId="1"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A186C9-ED99-4667-BDAD-FD10F06D36D6}"/>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8D58DA8D-A219-2AEC-2E7E-13C5A6C3F632}"/>
              </a:ext>
            </a:extLst>
          </p:cNvPr>
          <p:cNvSpPr>
            <a:spLocks noGrp="1"/>
          </p:cNvSpPr>
          <p:nvPr>
            <p:ph type="title"/>
          </p:nvPr>
        </p:nvSpPr>
        <p:spPr/>
        <p:txBody>
          <a:bodyPr/>
          <a:lstStyle/>
          <a:p>
            <a:r>
              <a:rPr lang="en-US" dirty="0"/>
              <a:t>GitHub Actions Definitions</a:t>
            </a:r>
          </a:p>
        </p:txBody>
      </p:sp>
      <p:sp>
        <p:nvSpPr>
          <p:cNvPr id="5" name="Content Placeholder 4">
            <a:extLst>
              <a:ext uri="{FF2B5EF4-FFF2-40B4-BE49-F238E27FC236}">
                <a16:creationId xmlns:a16="http://schemas.microsoft.com/office/drawing/2014/main" id="{F70F1754-319E-DC3A-9633-6680B8AD66BD}"/>
              </a:ext>
            </a:extLst>
          </p:cNvPr>
          <p:cNvSpPr>
            <a:spLocks noGrp="1"/>
          </p:cNvSpPr>
          <p:nvPr>
            <p:ph idx="1"/>
          </p:nvPr>
        </p:nvSpPr>
        <p:spPr/>
        <p:txBody>
          <a:bodyPr/>
          <a:lstStyle/>
          <a:p>
            <a:r>
              <a:rPr lang="en-US" dirty="0"/>
              <a:t>GitHub Actions </a:t>
            </a:r>
            <a:r>
              <a:rPr lang="en-US" i="1" dirty="0">
                <a:solidFill>
                  <a:schemeClr val="tx1">
                    <a:lumMod val="50000"/>
                    <a:lumOff val="50000"/>
                  </a:schemeClr>
                </a:solidFill>
              </a:rPr>
              <a:t>(the CI/CD platform, or “product”)</a:t>
            </a:r>
          </a:p>
          <a:p>
            <a:r>
              <a:rPr lang="en-US" dirty="0"/>
              <a:t>Workflows </a:t>
            </a:r>
            <a:r>
              <a:rPr lang="en-US" i="1" dirty="0">
                <a:solidFill>
                  <a:schemeClr val="tx1">
                    <a:lumMod val="50000"/>
                    <a:lumOff val="50000"/>
                  </a:schemeClr>
                </a:solidFill>
              </a:rPr>
              <a:t>(has triggers, jobs and steps)</a:t>
            </a:r>
          </a:p>
          <a:p>
            <a:r>
              <a:rPr lang="en-US" dirty="0"/>
              <a:t>Actions </a:t>
            </a:r>
            <a:r>
              <a:rPr lang="en-US" i="1" dirty="0">
                <a:solidFill>
                  <a:schemeClr val="tx1">
                    <a:lumMod val="50000"/>
                    <a:lumOff val="50000"/>
                  </a:schemeClr>
                </a:solidFill>
              </a:rPr>
              <a:t>(can be one or multiple steps)</a:t>
            </a:r>
          </a:p>
          <a:p>
            <a:endParaRPr lang="en-US" dirty="0"/>
          </a:p>
        </p:txBody>
      </p:sp>
    </p:spTree>
    <p:extLst>
      <p:ext uri="{BB962C8B-B14F-4D97-AF65-F5344CB8AC3E}">
        <p14:creationId xmlns:p14="http://schemas.microsoft.com/office/powerpoint/2010/main" val="3460867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FB397E-2E02-F701-BB5A-14EC5705356C}"/>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CC8BD39D-7C19-4DBA-8CF1-CFEADDDF4764}"/>
              </a:ext>
            </a:extLst>
          </p:cNvPr>
          <p:cNvSpPr>
            <a:spLocks noGrp="1"/>
          </p:cNvSpPr>
          <p:nvPr>
            <p:ph type="title"/>
          </p:nvPr>
        </p:nvSpPr>
        <p:spPr/>
        <p:txBody>
          <a:bodyPr/>
          <a:lstStyle/>
          <a:p>
            <a:r>
              <a:rPr lang="en-US" dirty="0"/>
              <a:t>Types of GitHub Actions</a:t>
            </a:r>
          </a:p>
        </p:txBody>
      </p:sp>
      <p:sp>
        <p:nvSpPr>
          <p:cNvPr id="5" name="Content Placeholder 4">
            <a:extLst>
              <a:ext uri="{FF2B5EF4-FFF2-40B4-BE49-F238E27FC236}">
                <a16:creationId xmlns:a16="http://schemas.microsoft.com/office/drawing/2014/main" id="{81EF47A1-2C2D-622E-521E-E506E142B9C0}"/>
              </a:ext>
            </a:extLst>
          </p:cNvPr>
          <p:cNvSpPr>
            <a:spLocks noGrp="1"/>
          </p:cNvSpPr>
          <p:nvPr>
            <p:ph idx="1"/>
          </p:nvPr>
        </p:nvSpPr>
        <p:spPr/>
        <p:txBody>
          <a:bodyPr/>
          <a:lstStyle/>
          <a:p>
            <a:r>
              <a:rPr lang="en-US" dirty="0"/>
              <a:t>Public Actions on Marketplace</a:t>
            </a:r>
          </a:p>
          <a:p>
            <a:pPr lvl="1"/>
            <a:r>
              <a:rPr lang="en-US" dirty="0">
                <a:hlinkClick r:id="rId2"/>
              </a:rPr>
              <a:t>actions/upload-artifact@v4</a:t>
            </a:r>
            <a:endParaRPr lang="en-US" dirty="0"/>
          </a:p>
          <a:p>
            <a:r>
              <a:rPr lang="en-US" dirty="0"/>
              <a:t>Custom Actions</a:t>
            </a:r>
          </a:p>
          <a:p>
            <a:pPr lvl="1"/>
            <a:r>
              <a:rPr lang="en-US" dirty="0"/>
              <a:t>Docker Container</a:t>
            </a:r>
          </a:p>
          <a:p>
            <a:pPr lvl="1"/>
            <a:r>
              <a:rPr lang="en-US" dirty="0"/>
              <a:t>JavaScript Actions</a:t>
            </a:r>
          </a:p>
          <a:p>
            <a:pPr lvl="1"/>
            <a:r>
              <a:rPr lang="en-US" dirty="0"/>
              <a:t>Composite Actions</a:t>
            </a:r>
          </a:p>
        </p:txBody>
      </p:sp>
    </p:spTree>
    <p:extLst>
      <p:ext uri="{BB962C8B-B14F-4D97-AF65-F5344CB8AC3E}">
        <p14:creationId xmlns:p14="http://schemas.microsoft.com/office/powerpoint/2010/main" val="3135019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fade">
                                      <p:cBhvr>
                                        <p:cTn id="10" dur="500"/>
                                        <p:tgtEl>
                                          <p:spTgt spid="5">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animEffect transition="in" filter="fade">
                                      <p:cBhvr>
                                        <p:cTn id="15" dur="500"/>
                                        <p:tgtEl>
                                          <p:spTgt spid="5">
                                            <p:txEl>
                                              <p:pRg st="2" end="2"/>
                                            </p:txEl>
                                          </p:spTgt>
                                        </p:tgtEl>
                                      </p:cBhvr>
                                    </p:animEffect>
                                  </p:childTnLst>
                                </p:cTn>
                              </p:par>
                              <p:par>
                                <p:cTn id="16" presetID="9" presetClass="emph" presetSubtype="0" grpId="1" nodeType="withEffect">
                                  <p:stCondLst>
                                    <p:cond delay="0"/>
                                  </p:stCondLst>
                                  <p:childTnLst>
                                    <p:set>
                                      <p:cBhvr>
                                        <p:cTn id="17" dur="indefinite"/>
                                        <p:tgtEl>
                                          <p:spTgt spid="5">
                                            <p:txEl>
                                              <p:pRg st="0" end="0"/>
                                            </p:txEl>
                                          </p:spTgt>
                                        </p:tgtEl>
                                        <p:attrNameLst>
                                          <p:attrName>style.opacity</p:attrName>
                                        </p:attrNameLst>
                                      </p:cBhvr>
                                      <p:to>
                                        <p:strVal val="0.5"/>
                                      </p:to>
                                    </p:set>
                                    <p:animEffect filter="image" prLst="opacity: 0.5">
                                      <p:cBhvr rctx="IE">
                                        <p:cTn id="18" dur="indefinite"/>
                                        <p:tgtEl>
                                          <p:spTgt spid="5">
                                            <p:txEl>
                                              <p:pRg st="0" end="0"/>
                                            </p:txEl>
                                          </p:spTgt>
                                        </p:tgtEl>
                                      </p:cBhvr>
                                    </p:animEffect>
                                  </p:childTnLst>
                                </p:cTn>
                              </p:par>
                              <p:par>
                                <p:cTn id="19" presetID="9" presetClass="emph" presetSubtype="0" grpId="1" nodeType="withEffect">
                                  <p:stCondLst>
                                    <p:cond delay="0"/>
                                  </p:stCondLst>
                                  <p:childTnLst>
                                    <p:set>
                                      <p:cBhvr>
                                        <p:cTn id="20" dur="indefinite"/>
                                        <p:tgtEl>
                                          <p:spTgt spid="5">
                                            <p:txEl>
                                              <p:pRg st="1" end="1"/>
                                            </p:txEl>
                                          </p:spTgt>
                                        </p:tgtEl>
                                        <p:attrNameLst>
                                          <p:attrName>style.opacity</p:attrName>
                                        </p:attrNameLst>
                                      </p:cBhvr>
                                      <p:to>
                                        <p:strVal val="0.5"/>
                                      </p:to>
                                    </p:set>
                                    <p:animEffect filter="image" prLst="opacity: 0.5">
                                      <p:cBhvr rctx="IE">
                                        <p:cTn id="21" dur="indefinite"/>
                                        <p:tgtEl>
                                          <p:spTgt spid="5">
                                            <p:txEl>
                                              <p:pRg st="1" end="1"/>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5">
                                            <p:txEl>
                                              <p:pRg st="3" end="3"/>
                                            </p:txEl>
                                          </p:spTgt>
                                        </p:tgtEl>
                                        <p:attrNameLst>
                                          <p:attrName>style.visibility</p:attrName>
                                        </p:attrNameLst>
                                      </p:cBhvr>
                                      <p:to>
                                        <p:strVal val="visible"/>
                                      </p:to>
                                    </p:set>
                                    <p:animEffect transition="in" filter="fade">
                                      <p:cBhvr>
                                        <p:cTn id="26" dur="500"/>
                                        <p:tgtEl>
                                          <p:spTgt spid="5">
                                            <p:txEl>
                                              <p:pRg st="3" end="3"/>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5">
                                            <p:txEl>
                                              <p:pRg st="4" end="4"/>
                                            </p:txEl>
                                          </p:spTgt>
                                        </p:tgtEl>
                                        <p:attrNameLst>
                                          <p:attrName>style.visibility</p:attrName>
                                        </p:attrNameLst>
                                      </p:cBhvr>
                                      <p:to>
                                        <p:strVal val="visible"/>
                                      </p:to>
                                    </p:set>
                                    <p:animEffect transition="in" filter="fade">
                                      <p:cBhvr>
                                        <p:cTn id="31" dur="500"/>
                                        <p:tgtEl>
                                          <p:spTgt spid="5">
                                            <p:txEl>
                                              <p:pRg st="4" end="4"/>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5">
                                            <p:txEl>
                                              <p:pRg st="5" end="5"/>
                                            </p:txEl>
                                          </p:spTgt>
                                        </p:tgtEl>
                                        <p:attrNameLst>
                                          <p:attrName>style.visibility</p:attrName>
                                        </p:attrNameLst>
                                      </p:cBhvr>
                                      <p:to>
                                        <p:strVal val="visible"/>
                                      </p:to>
                                    </p:set>
                                    <p:animEffect transition="in" filter="fade">
                                      <p:cBhvr>
                                        <p:cTn id="36"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P spid="5" grpId="1" uiExpand="1"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CB9602-CDDE-475B-E155-2377C00B41AE}"/>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069B150E-2C7F-90D7-2436-C74686C325BF}"/>
              </a:ext>
            </a:extLst>
          </p:cNvPr>
          <p:cNvSpPr>
            <a:spLocks noGrp="1"/>
          </p:cNvSpPr>
          <p:nvPr>
            <p:ph type="title"/>
          </p:nvPr>
        </p:nvSpPr>
        <p:spPr/>
        <p:txBody>
          <a:bodyPr/>
          <a:lstStyle/>
          <a:p>
            <a:r>
              <a:rPr lang="en-US" dirty="0"/>
              <a:t>Example of a GitHub Workflow</a:t>
            </a:r>
          </a:p>
        </p:txBody>
      </p:sp>
      <p:pic>
        <p:nvPicPr>
          <p:cNvPr id="9" name="Picture 8">
            <a:extLst>
              <a:ext uri="{FF2B5EF4-FFF2-40B4-BE49-F238E27FC236}">
                <a16:creationId xmlns:a16="http://schemas.microsoft.com/office/drawing/2014/main" id="{5D652A33-B685-2DB0-9771-3ABD89B72E4B}"/>
              </a:ext>
            </a:extLst>
          </p:cNvPr>
          <p:cNvPicPr>
            <a:picLocks noChangeAspect="1"/>
          </p:cNvPicPr>
          <p:nvPr/>
        </p:nvPicPr>
        <p:blipFill>
          <a:blip r:embed="rId2"/>
          <a:stretch>
            <a:fillRect/>
          </a:stretch>
        </p:blipFill>
        <p:spPr>
          <a:xfrm>
            <a:off x="1075344" y="1500909"/>
            <a:ext cx="4844809" cy="5110906"/>
          </a:xfrm>
          <a:prstGeom prst="rect">
            <a:avLst/>
          </a:prstGeom>
        </p:spPr>
      </p:pic>
    </p:spTree>
    <p:extLst>
      <p:ext uri="{BB962C8B-B14F-4D97-AF65-F5344CB8AC3E}">
        <p14:creationId xmlns:p14="http://schemas.microsoft.com/office/powerpoint/2010/main" val="763447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385B47-6EC0-AD81-13FC-A86249A2820C}"/>
            </a:ext>
          </a:extLst>
        </p:cNvPr>
        <p:cNvGrpSpPr/>
        <p:nvPr/>
      </p:nvGrpSpPr>
      <p:grpSpPr>
        <a:xfrm>
          <a:off x="0" y="0"/>
          <a:ext cx="0" cy="0"/>
          <a:chOff x="0" y="0"/>
          <a:chExt cx="0" cy="0"/>
        </a:xfrm>
      </p:grpSpPr>
      <p:pic>
        <p:nvPicPr>
          <p:cNvPr id="9" name="Picture 8">
            <a:extLst>
              <a:ext uri="{FF2B5EF4-FFF2-40B4-BE49-F238E27FC236}">
                <a16:creationId xmlns:a16="http://schemas.microsoft.com/office/drawing/2014/main" id="{1A951E51-EA42-6E03-EFC3-1D9C152144D0}"/>
              </a:ext>
            </a:extLst>
          </p:cNvPr>
          <p:cNvPicPr>
            <a:picLocks noChangeAspect="1"/>
          </p:cNvPicPr>
          <p:nvPr/>
        </p:nvPicPr>
        <p:blipFill>
          <a:blip r:embed="rId2"/>
          <a:srcRect l="146" t="-15" r="146" b="77231"/>
          <a:stretch>
            <a:fillRect/>
          </a:stretch>
        </p:blipFill>
        <p:spPr>
          <a:xfrm>
            <a:off x="307073" y="1887771"/>
            <a:ext cx="10405547" cy="2508383"/>
          </a:xfrm>
          <a:prstGeom prst="rect">
            <a:avLst/>
          </a:prstGeom>
        </p:spPr>
      </p:pic>
    </p:spTree>
    <p:extLst>
      <p:ext uri="{BB962C8B-B14F-4D97-AF65-F5344CB8AC3E}">
        <p14:creationId xmlns:p14="http://schemas.microsoft.com/office/powerpoint/2010/main" val="142431523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7145A3-D453-0047-C772-ED03164FD26F}"/>
            </a:ext>
          </a:extLst>
        </p:cNvPr>
        <p:cNvGrpSpPr/>
        <p:nvPr/>
      </p:nvGrpSpPr>
      <p:grpSpPr>
        <a:xfrm>
          <a:off x="0" y="0"/>
          <a:ext cx="0" cy="0"/>
          <a:chOff x="0" y="0"/>
          <a:chExt cx="0" cy="0"/>
        </a:xfrm>
      </p:grpSpPr>
      <p:sp>
        <p:nvSpPr>
          <p:cNvPr id="3" name="Sous-titre 2">
            <a:extLst>
              <a:ext uri="{FF2B5EF4-FFF2-40B4-BE49-F238E27FC236}">
                <a16:creationId xmlns:a16="http://schemas.microsoft.com/office/drawing/2014/main" id="{3D337DCC-7275-13FA-F9E0-7DCE8E6A9B87}"/>
              </a:ext>
            </a:extLst>
          </p:cNvPr>
          <p:cNvSpPr txBox="1">
            <a:spLocks/>
          </p:cNvSpPr>
          <p:nvPr/>
        </p:nvSpPr>
        <p:spPr>
          <a:xfrm>
            <a:off x="1524000" y="4597215"/>
            <a:ext cx="9144000" cy="631759"/>
          </a:xfrm>
          <a:prstGeom prst="rect">
            <a:avLst/>
          </a:prstGeom>
        </p:spPr>
        <p:txBody>
          <a:bodyPr>
            <a:noAutofit/>
          </a:bodyPr>
          <a:lstStyle>
            <a:lvl1pPr marL="0" indent="0" algn="ctr" defTabSz="914400" rtl="0" eaLnBrk="1" latinLnBrk="0" hangingPunct="1">
              <a:lnSpc>
                <a:spcPct val="90000"/>
              </a:lnSpc>
              <a:spcBef>
                <a:spcPts val="1000"/>
              </a:spcBef>
              <a:buFont typeface="Arial" panose="020B0604020202020204" pitchFamily="34" charset="0"/>
              <a:buNone/>
              <a:defRPr sz="4400" kern="1200">
                <a:solidFill>
                  <a:srgbClr val="3B2B46"/>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fr-FR" sz="3600" b="1" i="1" dirty="0"/>
              <a:t>Emanuel Palm</a:t>
            </a:r>
            <a:endParaRPr lang="en-GB" sz="3600" b="1" i="1" dirty="0"/>
          </a:p>
        </p:txBody>
      </p:sp>
      <p:cxnSp>
        <p:nvCxnSpPr>
          <p:cNvPr id="6" name="Connecteur droit 5">
            <a:extLst>
              <a:ext uri="{FF2B5EF4-FFF2-40B4-BE49-F238E27FC236}">
                <a16:creationId xmlns:a16="http://schemas.microsoft.com/office/drawing/2014/main" id="{A675592C-4C3B-EAB9-2582-2F213947B3F7}"/>
              </a:ext>
            </a:extLst>
          </p:cNvPr>
          <p:cNvCxnSpPr/>
          <p:nvPr/>
        </p:nvCxnSpPr>
        <p:spPr>
          <a:xfrm>
            <a:off x="3867150" y="4415220"/>
            <a:ext cx="4508500" cy="0"/>
          </a:xfrm>
          <a:prstGeom prst="line">
            <a:avLst/>
          </a:prstGeom>
          <a:ln>
            <a:solidFill>
              <a:srgbClr val="3B2B46"/>
            </a:solidFill>
          </a:ln>
        </p:spPr>
        <p:style>
          <a:lnRef idx="1">
            <a:schemeClr val="accent1"/>
          </a:lnRef>
          <a:fillRef idx="0">
            <a:schemeClr val="accent1"/>
          </a:fillRef>
          <a:effectRef idx="0">
            <a:schemeClr val="accent1"/>
          </a:effectRef>
          <a:fontRef idx="minor">
            <a:schemeClr val="tx1"/>
          </a:fontRef>
        </p:style>
      </p:cxnSp>
      <p:sp>
        <p:nvSpPr>
          <p:cNvPr id="4" name="Titel 3">
            <a:extLst>
              <a:ext uri="{FF2B5EF4-FFF2-40B4-BE49-F238E27FC236}">
                <a16:creationId xmlns:a16="http://schemas.microsoft.com/office/drawing/2014/main" id="{46D77E42-4AD5-2F55-8E85-0363A48920EA}"/>
              </a:ext>
            </a:extLst>
          </p:cNvPr>
          <p:cNvSpPr>
            <a:spLocks noGrp="1"/>
          </p:cNvSpPr>
          <p:nvPr>
            <p:ph type="title" idx="4294967295"/>
          </p:nvPr>
        </p:nvSpPr>
        <p:spPr>
          <a:xfrm>
            <a:off x="105103" y="1978492"/>
            <a:ext cx="11981794" cy="2436728"/>
          </a:xfrm>
          <a:prstGeom prst="rect">
            <a:avLst/>
          </a:prstGeom>
          <a:ln>
            <a:noFill/>
          </a:ln>
        </p:spPr>
        <p:txBody>
          <a:bodyPr anchor="b" anchorCtr="0"/>
          <a:lstStyle/>
          <a:p>
            <a:pPr algn="ctr"/>
            <a:r>
              <a:rPr lang="en-US" i="1" dirty="0">
                <a:solidFill>
                  <a:srgbClr val="346297"/>
                </a:solidFill>
                <a:effectLst/>
                <a:latin typeface="+mn-lt"/>
              </a:rPr>
              <a:t>Building robust</a:t>
            </a:r>
            <a:br>
              <a:rPr lang="en-US" sz="5400" b="1" dirty="0">
                <a:solidFill>
                  <a:srgbClr val="346297"/>
                </a:solidFill>
                <a:effectLst/>
                <a:latin typeface="+mn-lt"/>
              </a:rPr>
            </a:br>
            <a:r>
              <a:rPr lang="en-US" sz="5400" b="1" dirty="0">
                <a:solidFill>
                  <a:srgbClr val="346297"/>
                </a:solidFill>
                <a:effectLst/>
                <a:latin typeface="+mn-lt"/>
              </a:rPr>
              <a:t>CI/CD pipelines </a:t>
            </a:r>
            <a:r>
              <a:rPr lang="en-US" sz="4000" b="1" dirty="0">
                <a:solidFill>
                  <a:srgbClr val="346297"/>
                </a:solidFill>
                <a:effectLst/>
                <a:latin typeface="+mn-lt"/>
              </a:rPr>
              <a:t>with</a:t>
            </a:r>
            <a:r>
              <a:rPr lang="en-US" sz="5400" b="1" dirty="0">
                <a:solidFill>
                  <a:srgbClr val="346297"/>
                </a:solidFill>
                <a:effectLst/>
                <a:latin typeface="+mn-lt"/>
              </a:rPr>
              <a:t> GitHub Apps</a:t>
            </a:r>
            <a:br>
              <a:rPr lang="en-US" sz="5400" b="1" dirty="0">
                <a:solidFill>
                  <a:srgbClr val="346297"/>
                </a:solidFill>
                <a:effectLst/>
                <a:latin typeface="+mn-lt"/>
              </a:rPr>
            </a:br>
            <a:r>
              <a:rPr lang="en-US" i="1" dirty="0">
                <a:solidFill>
                  <a:srgbClr val="346297"/>
                </a:solidFill>
                <a:effectLst/>
                <a:latin typeface="+mn-lt"/>
              </a:rPr>
              <a:t>and custom automation</a:t>
            </a:r>
            <a:endParaRPr lang="en-DE" i="1" dirty="0">
              <a:solidFill>
                <a:srgbClr val="346297"/>
              </a:solidFill>
              <a:effectLst/>
              <a:latin typeface="+mn-lt"/>
            </a:endParaRPr>
          </a:p>
        </p:txBody>
      </p:sp>
    </p:spTree>
    <p:extLst>
      <p:ext uri="{BB962C8B-B14F-4D97-AF65-F5344CB8AC3E}">
        <p14:creationId xmlns:p14="http://schemas.microsoft.com/office/powerpoint/2010/main" val="1552906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8C6ADA-CD1F-185B-BEDC-0FA0733C6F0A}"/>
            </a:ext>
          </a:extLst>
        </p:cNvPr>
        <p:cNvGrpSpPr/>
        <p:nvPr/>
      </p:nvGrpSpPr>
      <p:grpSpPr>
        <a:xfrm>
          <a:off x="0" y="0"/>
          <a:ext cx="0" cy="0"/>
          <a:chOff x="0" y="0"/>
          <a:chExt cx="0" cy="0"/>
        </a:xfrm>
      </p:grpSpPr>
      <p:pic>
        <p:nvPicPr>
          <p:cNvPr id="9" name="Picture 8">
            <a:extLst>
              <a:ext uri="{FF2B5EF4-FFF2-40B4-BE49-F238E27FC236}">
                <a16:creationId xmlns:a16="http://schemas.microsoft.com/office/drawing/2014/main" id="{5B0ADA8B-4CE3-E00D-7517-2360E258D6DC}"/>
              </a:ext>
            </a:extLst>
          </p:cNvPr>
          <p:cNvPicPr>
            <a:picLocks noChangeAspect="1"/>
          </p:cNvPicPr>
          <p:nvPr/>
        </p:nvPicPr>
        <p:blipFill>
          <a:blip r:embed="rId2"/>
          <a:srcRect l="146" t="24919" r="146" b="49954"/>
          <a:stretch>
            <a:fillRect/>
          </a:stretch>
        </p:blipFill>
        <p:spPr>
          <a:xfrm>
            <a:off x="307073" y="1887771"/>
            <a:ext cx="10405547" cy="2766291"/>
          </a:xfrm>
          <a:prstGeom prst="rect">
            <a:avLst/>
          </a:prstGeom>
        </p:spPr>
      </p:pic>
    </p:spTree>
    <p:extLst>
      <p:ext uri="{BB962C8B-B14F-4D97-AF65-F5344CB8AC3E}">
        <p14:creationId xmlns:p14="http://schemas.microsoft.com/office/powerpoint/2010/main" val="235470465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BD9591-0165-4074-02D8-E1603DC54290}"/>
            </a:ext>
          </a:extLst>
        </p:cNvPr>
        <p:cNvGrpSpPr/>
        <p:nvPr/>
      </p:nvGrpSpPr>
      <p:grpSpPr>
        <a:xfrm>
          <a:off x="0" y="0"/>
          <a:ext cx="0" cy="0"/>
          <a:chOff x="0" y="0"/>
          <a:chExt cx="0" cy="0"/>
        </a:xfrm>
      </p:grpSpPr>
      <p:pic>
        <p:nvPicPr>
          <p:cNvPr id="9" name="Picture 8">
            <a:extLst>
              <a:ext uri="{FF2B5EF4-FFF2-40B4-BE49-F238E27FC236}">
                <a16:creationId xmlns:a16="http://schemas.microsoft.com/office/drawing/2014/main" id="{3237CBD6-A230-6E23-B7A1-0C55FC79C24E}"/>
              </a:ext>
            </a:extLst>
          </p:cNvPr>
          <p:cNvPicPr>
            <a:picLocks noChangeAspect="1"/>
          </p:cNvPicPr>
          <p:nvPr/>
        </p:nvPicPr>
        <p:blipFill>
          <a:blip r:embed="rId2"/>
          <a:srcRect l="146" t="49724" r="146" b="228"/>
          <a:stretch>
            <a:fillRect/>
          </a:stretch>
        </p:blipFill>
        <p:spPr>
          <a:xfrm>
            <a:off x="307073" y="674077"/>
            <a:ext cx="10405547" cy="5509846"/>
          </a:xfrm>
          <a:prstGeom prst="rect">
            <a:avLst/>
          </a:prstGeom>
        </p:spPr>
      </p:pic>
    </p:spTree>
    <p:extLst>
      <p:ext uri="{BB962C8B-B14F-4D97-AF65-F5344CB8AC3E}">
        <p14:creationId xmlns:p14="http://schemas.microsoft.com/office/powerpoint/2010/main" val="264665907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882010-F5CC-AE26-DA9E-A55AA1AD95DD}"/>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38EE852F-9268-E635-BF66-71CBCB1AE97A}"/>
              </a:ext>
            </a:extLst>
          </p:cNvPr>
          <p:cNvSpPr>
            <a:spLocks noGrp="1"/>
          </p:cNvSpPr>
          <p:nvPr>
            <p:ph type="title"/>
          </p:nvPr>
        </p:nvSpPr>
        <p:spPr/>
        <p:txBody>
          <a:bodyPr/>
          <a:lstStyle/>
          <a:p>
            <a:r>
              <a:rPr lang="en-US" dirty="0"/>
              <a:t>Workflow Context Variables</a:t>
            </a:r>
          </a:p>
        </p:txBody>
      </p:sp>
      <p:sp>
        <p:nvSpPr>
          <p:cNvPr id="5" name="Content Placeholder 4">
            <a:extLst>
              <a:ext uri="{FF2B5EF4-FFF2-40B4-BE49-F238E27FC236}">
                <a16:creationId xmlns:a16="http://schemas.microsoft.com/office/drawing/2014/main" id="{0B540C2A-F5DA-B980-B7DF-E902BC5CFF59}"/>
              </a:ext>
            </a:extLst>
          </p:cNvPr>
          <p:cNvSpPr>
            <a:spLocks noGrp="1"/>
          </p:cNvSpPr>
          <p:nvPr>
            <p:ph idx="1"/>
          </p:nvPr>
        </p:nvSpPr>
        <p:spPr/>
        <p:txBody>
          <a:bodyPr>
            <a:normAutofit lnSpcReduction="10000"/>
          </a:bodyPr>
          <a:lstStyle/>
          <a:p>
            <a:r>
              <a:rPr lang="en-US" dirty="0"/>
              <a:t>Branch</a:t>
            </a:r>
          </a:p>
          <a:p>
            <a:pPr lvl="1"/>
            <a:r>
              <a:rPr lang="en-US" dirty="0"/>
              <a:t>Conditional logic for PRs</a:t>
            </a:r>
          </a:p>
          <a:p>
            <a:r>
              <a:rPr lang="en-US" dirty="0"/>
              <a:t>Triggers</a:t>
            </a:r>
          </a:p>
          <a:p>
            <a:pPr lvl="1"/>
            <a:r>
              <a:rPr lang="en-US" dirty="0"/>
              <a:t>How did this start?</a:t>
            </a:r>
          </a:p>
          <a:p>
            <a:r>
              <a:rPr lang="en-US" dirty="0"/>
              <a:t>Events</a:t>
            </a:r>
          </a:p>
          <a:p>
            <a:pPr lvl="1"/>
            <a:r>
              <a:rPr lang="en-US" dirty="0"/>
              <a:t>Which issue was created?</a:t>
            </a:r>
          </a:p>
          <a:p>
            <a:r>
              <a:rPr lang="en-US" dirty="0"/>
              <a:t>Secrets</a:t>
            </a:r>
          </a:p>
          <a:p>
            <a:pPr lvl="1"/>
            <a:r>
              <a:rPr lang="en-US" u="sng" dirty="0"/>
              <a:t>Not</a:t>
            </a:r>
            <a:r>
              <a:rPr lang="en-US" dirty="0"/>
              <a:t> accessible from forks</a:t>
            </a:r>
          </a:p>
        </p:txBody>
      </p:sp>
    </p:spTree>
    <p:extLst>
      <p:ext uri="{BB962C8B-B14F-4D97-AF65-F5344CB8AC3E}">
        <p14:creationId xmlns:p14="http://schemas.microsoft.com/office/powerpoint/2010/main" val="1781723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fade">
                                      <p:cBhvr>
                                        <p:cTn id="10" dur="500"/>
                                        <p:tgtEl>
                                          <p:spTgt spid="5">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animEffect transition="in" filter="fade">
                                      <p:cBhvr>
                                        <p:cTn id="15" dur="500"/>
                                        <p:tgtEl>
                                          <p:spTgt spid="5">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
                                            <p:txEl>
                                              <p:pRg st="3" end="3"/>
                                            </p:txEl>
                                          </p:spTgt>
                                        </p:tgtEl>
                                        <p:attrNameLst>
                                          <p:attrName>style.visibility</p:attrName>
                                        </p:attrNameLst>
                                      </p:cBhvr>
                                      <p:to>
                                        <p:strVal val="visible"/>
                                      </p:to>
                                    </p:set>
                                    <p:animEffect transition="in" filter="fade">
                                      <p:cBhvr>
                                        <p:cTn id="18" dur="500"/>
                                        <p:tgtEl>
                                          <p:spTgt spid="5">
                                            <p:txEl>
                                              <p:pRg st="3" end="3"/>
                                            </p:txEl>
                                          </p:spTgt>
                                        </p:tgtEl>
                                      </p:cBhvr>
                                    </p:animEffect>
                                  </p:childTnLst>
                                </p:cTn>
                              </p:par>
                              <p:par>
                                <p:cTn id="19" presetID="9" presetClass="emph" presetSubtype="0" grpId="1" nodeType="withEffect">
                                  <p:stCondLst>
                                    <p:cond delay="0"/>
                                  </p:stCondLst>
                                  <p:childTnLst>
                                    <p:set>
                                      <p:cBhvr>
                                        <p:cTn id="20" dur="indefinite"/>
                                        <p:tgtEl>
                                          <p:spTgt spid="5">
                                            <p:txEl>
                                              <p:pRg st="0" end="0"/>
                                            </p:txEl>
                                          </p:spTgt>
                                        </p:tgtEl>
                                        <p:attrNameLst>
                                          <p:attrName>style.opacity</p:attrName>
                                        </p:attrNameLst>
                                      </p:cBhvr>
                                      <p:to>
                                        <p:strVal val="0.5"/>
                                      </p:to>
                                    </p:set>
                                    <p:animEffect filter="image" prLst="opacity: 0.5">
                                      <p:cBhvr rctx="IE">
                                        <p:cTn id="21" dur="indefinite"/>
                                        <p:tgtEl>
                                          <p:spTgt spid="5">
                                            <p:txEl>
                                              <p:pRg st="0" end="0"/>
                                            </p:txEl>
                                          </p:spTgt>
                                        </p:tgtEl>
                                      </p:cBhvr>
                                    </p:animEffect>
                                  </p:childTnLst>
                                </p:cTn>
                              </p:par>
                              <p:par>
                                <p:cTn id="22" presetID="9" presetClass="emph" presetSubtype="0" grpId="1" nodeType="withEffect">
                                  <p:stCondLst>
                                    <p:cond delay="0"/>
                                  </p:stCondLst>
                                  <p:childTnLst>
                                    <p:set>
                                      <p:cBhvr>
                                        <p:cTn id="23" dur="indefinite"/>
                                        <p:tgtEl>
                                          <p:spTgt spid="5">
                                            <p:txEl>
                                              <p:pRg st="1" end="1"/>
                                            </p:txEl>
                                          </p:spTgt>
                                        </p:tgtEl>
                                        <p:attrNameLst>
                                          <p:attrName>style.opacity</p:attrName>
                                        </p:attrNameLst>
                                      </p:cBhvr>
                                      <p:to>
                                        <p:strVal val="0.5"/>
                                      </p:to>
                                    </p:set>
                                    <p:animEffect filter="image" prLst="opacity: 0.5">
                                      <p:cBhvr rctx="IE">
                                        <p:cTn id="24" dur="indefinite"/>
                                        <p:tgtEl>
                                          <p:spTgt spid="5">
                                            <p:txEl>
                                              <p:pRg st="1" end="1"/>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5">
                                            <p:txEl>
                                              <p:pRg st="4" end="4"/>
                                            </p:txEl>
                                          </p:spTgt>
                                        </p:tgtEl>
                                        <p:attrNameLst>
                                          <p:attrName>style.visibility</p:attrName>
                                        </p:attrNameLst>
                                      </p:cBhvr>
                                      <p:to>
                                        <p:strVal val="visible"/>
                                      </p:to>
                                    </p:set>
                                    <p:animEffect transition="in" filter="fade">
                                      <p:cBhvr>
                                        <p:cTn id="29" dur="500"/>
                                        <p:tgtEl>
                                          <p:spTgt spid="5">
                                            <p:txEl>
                                              <p:pRg st="4" end="4"/>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fade">
                                      <p:cBhvr>
                                        <p:cTn id="32" dur="500"/>
                                        <p:tgtEl>
                                          <p:spTgt spid="5">
                                            <p:txEl>
                                              <p:pRg st="5" end="5"/>
                                            </p:txEl>
                                          </p:spTgt>
                                        </p:tgtEl>
                                      </p:cBhvr>
                                    </p:animEffect>
                                  </p:childTnLst>
                                </p:cTn>
                              </p:par>
                              <p:par>
                                <p:cTn id="33" presetID="9" presetClass="emph" presetSubtype="0" grpId="1" nodeType="withEffect">
                                  <p:stCondLst>
                                    <p:cond delay="0"/>
                                  </p:stCondLst>
                                  <p:childTnLst>
                                    <p:set>
                                      <p:cBhvr>
                                        <p:cTn id="34" dur="indefinite"/>
                                        <p:tgtEl>
                                          <p:spTgt spid="5">
                                            <p:txEl>
                                              <p:pRg st="2" end="2"/>
                                            </p:txEl>
                                          </p:spTgt>
                                        </p:tgtEl>
                                        <p:attrNameLst>
                                          <p:attrName>style.opacity</p:attrName>
                                        </p:attrNameLst>
                                      </p:cBhvr>
                                      <p:to>
                                        <p:strVal val="0.5"/>
                                      </p:to>
                                    </p:set>
                                    <p:animEffect filter="image" prLst="opacity: 0.5">
                                      <p:cBhvr rctx="IE">
                                        <p:cTn id="35" dur="indefinite"/>
                                        <p:tgtEl>
                                          <p:spTgt spid="5">
                                            <p:txEl>
                                              <p:pRg st="2" end="2"/>
                                            </p:txEl>
                                          </p:spTgt>
                                        </p:tgtEl>
                                      </p:cBhvr>
                                    </p:animEffect>
                                  </p:childTnLst>
                                </p:cTn>
                              </p:par>
                              <p:par>
                                <p:cTn id="36" presetID="9" presetClass="emph" presetSubtype="0" grpId="1" nodeType="withEffect">
                                  <p:stCondLst>
                                    <p:cond delay="0"/>
                                  </p:stCondLst>
                                  <p:childTnLst>
                                    <p:set>
                                      <p:cBhvr>
                                        <p:cTn id="37" dur="indefinite"/>
                                        <p:tgtEl>
                                          <p:spTgt spid="5">
                                            <p:txEl>
                                              <p:pRg st="3" end="3"/>
                                            </p:txEl>
                                          </p:spTgt>
                                        </p:tgtEl>
                                        <p:attrNameLst>
                                          <p:attrName>style.opacity</p:attrName>
                                        </p:attrNameLst>
                                      </p:cBhvr>
                                      <p:to>
                                        <p:strVal val="0.5"/>
                                      </p:to>
                                    </p:set>
                                    <p:animEffect filter="image" prLst="opacity: 0.5">
                                      <p:cBhvr rctx="IE">
                                        <p:cTn id="38" dur="indefinite"/>
                                        <p:tgtEl>
                                          <p:spTgt spid="5">
                                            <p:txEl>
                                              <p:pRg st="3" end="3"/>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5">
                                            <p:txEl>
                                              <p:pRg st="6" end="6"/>
                                            </p:txEl>
                                          </p:spTgt>
                                        </p:tgtEl>
                                        <p:attrNameLst>
                                          <p:attrName>style.visibility</p:attrName>
                                        </p:attrNameLst>
                                      </p:cBhvr>
                                      <p:to>
                                        <p:strVal val="visible"/>
                                      </p:to>
                                    </p:set>
                                    <p:animEffect transition="in" filter="fade">
                                      <p:cBhvr>
                                        <p:cTn id="43" dur="500"/>
                                        <p:tgtEl>
                                          <p:spTgt spid="5">
                                            <p:txEl>
                                              <p:pRg st="6" end="6"/>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5">
                                            <p:txEl>
                                              <p:pRg st="7" end="7"/>
                                            </p:txEl>
                                          </p:spTgt>
                                        </p:tgtEl>
                                        <p:attrNameLst>
                                          <p:attrName>style.visibility</p:attrName>
                                        </p:attrNameLst>
                                      </p:cBhvr>
                                      <p:to>
                                        <p:strVal val="visible"/>
                                      </p:to>
                                    </p:set>
                                    <p:animEffect transition="in" filter="fade">
                                      <p:cBhvr>
                                        <p:cTn id="46" dur="500"/>
                                        <p:tgtEl>
                                          <p:spTgt spid="5">
                                            <p:txEl>
                                              <p:pRg st="7" end="7"/>
                                            </p:txEl>
                                          </p:spTgt>
                                        </p:tgtEl>
                                      </p:cBhvr>
                                    </p:animEffect>
                                  </p:childTnLst>
                                </p:cTn>
                              </p:par>
                              <p:par>
                                <p:cTn id="47" presetID="9" presetClass="emph" presetSubtype="0" grpId="1" nodeType="withEffect">
                                  <p:stCondLst>
                                    <p:cond delay="0"/>
                                  </p:stCondLst>
                                  <p:childTnLst>
                                    <p:set>
                                      <p:cBhvr>
                                        <p:cTn id="48" dur="indefinite"/>
                                        <p:tgtEl>
                                          <p:spTgt spid="5">
                                            <p:txEl>
                                              <p:pRg st="4" end="4"/>
                                            </p:txEl>
                                          </p:spTgt>
                                        </p:tgtEl>
                                        <p:attrNameLst>
                                          <p:attrName>style.opacity</p:attrName>
                                        </p:attrNameLst>
                                      </p:cBhvr>
                                      <p:to>
                                        <p:strVal val="0.5"/>
                                      </p:to>
                                    </p:set>
                                    <p:animEffect filter="image" prLst="opacity: 0.5">
                                      <p:cBhvr rctx="IE">
                                        <p:cTn id="49" dur="indefinite"/>
                                        <p:tgtEl>
                                          <p:spTgt spid="5">
                                            <p:txEl>
                                              <p:pRg st="4" end="4"/>
                                            </p:txEl>
                                          </p:spTgt>
                                        </p:tgtEl>
                                      </p:cBhvr>
                                    </p:animEffect>
                                  </p:childTnLst>
                                </p:cTn>
                              </p:par>
                              <p:par>
                                <p:cTn id="50" presetID="9" presetClass="emph" presetSubtype="0" grpId="1" nodeType="withEffect">
                                  <p:stCondLst>
                                    <p:cond delay="0"/>
                                  </p:stCondLst>
                                  <p:childTnLst>
                                    <p:set>
                                      <p:cBhvr>
                                        <p:cTn id="51" dur="indefinite"/>
                                        <p:tgtEl>
                                          <p:spTgt spid="5">
                                            <p:txEl>
                                              <p:pRg st="5" end="5"/>
                                            </p:txEl>
                                          </p:spTgt>
                                        </p:tgtEl>
                                        <p:attrNameLst>
                                          <p:attrName>style.opacity</p:attrName>
                                        </p:attrNameLst>
                                      </p:cBhvr>
                                      <p:to>
                                        <p:strVal val="0.5"/>
                                      </p:to>
                                    </p:set>
                                    <p:animEffect filter="image" prLst="opacity: 0.5">
                                      <p:cBhvr rctx="IE">
                                        <p:cTn id="52" dur="indefinite"/>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P spid="5" grpId="1" uiExpand="1"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240C16-273D-75A5-A1DE-A7720882E199}"/>
              </a:ext>
            </a:extLst>
          </p:cNvPr>
          <p:cNvSpPr>
            <a:spLocks noGrp="1"/>
          </p:cNvSpPr>
          <p:nvPr>
            <p:ph type="title"/>
          </p:nvPr>
        </p:nvSpPr>
        <p:spPr/>
        <p:txBody>
          <a:bodyPr/>
          <a:lstStyle/>
          <a:p>
            <a:r>
              <a:rPr lang="en-US" dirty="0"/>
              <a:t>Thoughts on Secrets</a:t>
            </a:r>
          </a:p>
        </p:txBody>
      </p:sp>
      <p:sp>
        <p:nvSpPr>
          <p:cNvPr id="3" name="Content Placeholder 2">
            <a:extLst>
              <a:ext uri="{FF2B5EF4-FFF2-40B4-BE49-F238E27FC236}">
                <a16:creationId xmlns:a16="http://schemas.microsoft.com/office/drawing/2014/main" id="{18D6513E-C3BE-3A08-D678-DA66BA2F7014}"/>
              </a:ext>
            </a:extLst>
          </p:cNvPr>
          <p:cNvSpPr>
            <a:spLocks noGrp="1"/>
          </p:cNvSpPr>
          <p:nvPr>
            <p:ph idx="1"/>
          </p:nvPr>
        </p:nvSpPr>
        <p:spPr/>
        <p:txBody>
          <a:bodyPr>
            <a:normAutofit/>
          </a:bodyPr>
          <a:lstStyle/>
          <a:p>
            <a:r>
              <a:rPr lang="en-US" dirty="0"/>
              <a:t>Internal Collaborators &amp; External Collaborators</a:t>
            </a:r>
          </a:p>
          <a:p>
            <a:r>
              <a:rPr lang="en-US" dirty="0"/>
              <a:t>Need access to repo secrets in PRs?</a:t>
            </a:r>
          </a:p>
          <a:p>
            <a:pPr lvl="1"/>
            <a:r>
              <a:rPr lang="en-US" dirty="0"/>
              <a:t>You don’t, never give anyone access to secrets from PRs</a:t>
            </a:r>
          </a:p>
        </p:txBody>
      </p:sp>
    </p:spTree>
    <p:extLst>
      <p:ext uri="{BB962C8B-B14F-4D97-AF65-F5344CB8AC3E}">
        <p14:creationId xmlns:p14="http://schemas.microsoft.com/office/powerpoint/2010/main" val="1804814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9" presetClass="emph" presetSubtype="0" grpId="1" nodeType="withEffect">
                                  <p:stCondLst>
                                    <p:cond delay="0"/>
                                  </p:stCondLst>
                                  <p:childTnLst>
                                    <p:set>
                                      <p:cBhvr>
                                        <p:cTn id="14" dur="indefinite"/>
                                        <p:tgtEl>
                                          <p:spTgt spid="3">
                                            <p:txEl>
                                              <p:pRg st="0" end="0"/>
                                            </p:txEl>
                                          </p:spTgt>
                                        </p:tgtEl>
                                        <p:attrNameLst>
                                          <p:attrName>style.opacity</p:attrName>
                                        </p:attrNameLst>
                                      </p:cBhvr>
                                      <p:to>
                                        <p:strVal val="0.5"/>
                                      </p:to>
                                    </p:set>
                                    <p:animEffect filter="image" prLst="opacity: 0.5">
                                      <p:cBhvr rctx="IE">
                                        <p:cTn id="15" dur="indefinite"/>
                                        <p:tgtEl>
                                          <p:spTgt spid="3">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3" grpId="1" uiExpand="1"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697DD9-BAE6-59AE-102B-47F62ABE8E6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118221B-22B2-C561-1E55-FDFC2BEFA9A5}"/>
              </a:ext>
            </a:extLst>
          </p:cNvPr>
          <p:cNvSpPr>
            <a:spLocks noGrp="1"/>
          </p:cNvSpPr>
          <p:nvPr>
            <p:ph type="title"/>
          </p:nvPr>
        </p:nvSpPr>
        <p:spPr/>
        <p:txBody>
          <a:bodyPr/>
          <a:lstStyle/>
          <a:p>
            <a:r>
              <a:rPr lang="en-US" dirty="0"/>
              <a:t>Tips &amp; Tooling</a:t>
            </a:r>
          </a:p>
        </p:txBody>
      </p:sp>
      <p:sp>
        <p:nvSpPr>
          <p:cNvPr id="3" name="Content Placeholder 2">
            <a:extLst>
              <a:ext uri="{FF2B5EF4-FFF2-40B4-BE49-F238E27FC236}">
                <a16:creationId xmlns:a16="http://schemas.microsoft.com/office/drawing/2014/main" id="{CCCE154D-83BB-D1D1-145B-80A578C5536F}"/>
              </a:ext>
            </a:extLst>
          </p:cNvPr>
          <p:cNvSpPr>
            <a:spLocks noGrp="1"/>
          </p:cNvSpPr>
          <p:nvPr>
            <p:ph idx="1"/>
          </p:nvPr>
        </p:nvSpPr>
        <p:spPr/>
        <p:txBody>
          <a:bodyPr>
            <a:normAutofit fontScale="77500" lnSpcReduction="20000"/>
          </a:bodyPr>
          <a:lstStyle/>
          <a:p>
            <a:r>
              <a:rPr lang="sv-SE" dirty="0" err="1"/>
              <a:t>Workflows</a:t>
            </a:r>
            <a:r>
              <a:rPr lang="sv-SE" dirty="0"/>
              <a:t> </a:t>
            </a:r>
            <a:r>
              <a:rPr lang="sv-SE" dirty="0" err="1"/>
              <a:t>can</a:t>
            </a:r>
            <a:r>
              <a:rPr lang="sv-SE" dirty="0"/>
              <a:t> be Status Checks for PRs</a:t>
            </a:r>
            <a:endParaRPr lang="sv-SE" sz="2800" dirty="0"/>
          </a:p>
          <a:p>
            <a:r>
              <a:rPr lang="sv-SE" dirty="0"/>
              <a:t>Steps, Environment </a:t>
            </a:r>
            <a:r>
              <a:rPr lang="sv-SE" dirty="0" err="1"/>
              <a:t>Variables</a:t>
            </a:r>
            <a:r>
              <a:rPr lang="sv-SE" dirty="0"/>
              <a:t> and Outputs</a:t>
            </a:r>
          </a:p>
          <a:p>
            <a:r>
              <a:rPr lang="en-US" dirty="0"/>
              <a:t>Tooling</a:t>
            </a:r>
          </a:p>
          <a:p>
            <a:pPr lvl="1"/>
            <a:r>
              <a:rPr lang="en-US" dirty="0"/>
              <a:t>VS Code + </a:t>
            </a:r>
            <a:r>
              <a:rPr lang="en-US" dirty="0" err="1"/>
              <a:t>Github</a:t>
            </a:r>
            <a:r>
              <a:rPr lang="en-US" dirty="0"/>
              <a:t> Actions Extension</a:t>
            </a:r>
          </a:p>
          <a:p>
            <a:r>
              <a:rPr lang="en-US" dirty="0"/>
              <a:t>Default Branch (“main”)</a:t>
            </a:r>
          </a:p>
          <a:p>
            <a:pPr lvl="1"/>
            <a:r>
              <a:rPr lang="en-US" dirty="0"/>
              <a:t>Workflow Triggers</a:t>
            </a:r>
          </a:p>
          <a:p>
            <a:r>
              <a:rPr lang="en-US" dirty="0"/>
              <a:t>Environments</a:t>
            </a:r>
          </a:p>
          <a:p>
            <a:pPr lvl="1"/>
            <a:r>
              <a:rPr lang="en-US" dirty="0"/>
              <a:t>Approvals</a:t>
            </a:r>
          </a:p>
          <a:p>
            <a:pPr lvl="1"/>
            <a:r>
              <a:rPr lang="en-US" dirty="0"/>
              <a:t>Conditional Secrets &amp; Variables</a:t>
            </a:r>
          </a:p>
          <a:p>
            <a:r>
              <a:rPr lang="en-US" dirty="0"/>
              <a:t>Matrix &amp; Strategy</a:t>
            </a:r>
          </a:p>
          <a:p>
            <a:pPr lvl="1"/>
            <a:r>
              <a:rPr lang="en-US" dirty="0"/>
              <a:t>Fantastic for cross-platform module testing</a:t>
            </a:r>
            <a:endParaRPr lang="sv-SE" sz="2800" dirty="0"/>
          </a:p>
        </p:txBody>
      </p:sp>
      <p:pic>
        <p:nvPicPr>
          <p:cNvPr id="9" name="Picture 8">
            <a:extLst>
              <a:ext uri="{FF2B5EF4-FFF2-40B4-BE49-F238E27FC236}">
                <a16:creationId xmlns:a16="http://schemas.microsoft.com/office/drawing/2014/main" id="{1035917D-B0DE-A945-9942-FC2FB495CBB2}"/>
              </a:ext>
            </a:extLst>
          </p:cNvPr>
          <p:cNvPicPr>
            <a:picLocks noChangeAspect="1"/>
          </p:cNvPicPr>
          <p:nvPr/>
        </p:nvPicPr>
        <p:blipFill>
          <a:blip r:embed="rId2"/>
          <a:stretch>
            <a:fillRect/>
          </a:stretch>
        </p:blipFill>
        <p:spPr>
          <a:xfrm>
            <a:off x="4894385" y="3584838"/>
            <a:ext cx="6881446" cy="832912"/>
          </a:xfrm>
          <a:prstGeom prst="roundRect">
            <a:avLst>
              <a:gd name="adj" fmla="val 8594"/>
            </a:avLst>
          </a:prstGeom>
          <a:solidFill>
            <a:srgbClr val="FFFFFF">
              <a:shade val="85000"/>
            </a:srgbClr>
          </a:solidFill>
          <a:ln>
            <a:noFill/>
          </a:ln>
          <a:effectLst/>
        </p:spPr>
      </p:pic>
    </p:spTree>
    <p:extLst>
      <p:ext uri="{BB962C8B-B14F-4D97-AF65-F5344CB8AC3E}">
        <p14:creationId xmlns:p14="http://schemas.microsoft.com/office/powerpoint/2010/main" val="693820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9" presetClass="emph" presetSubtype="0" grpId="1" nodeType="withEffect">
                                  <p:stCondLst>
                                    <p:cond delay="0"/>
                                  </p:stCondLst>
                                  <p:childTnLst>
                                    <p:set>
                                      <p:cBhvr>
                                        <p:cTn id="14" dur="indefinite"/>
                                        <p:tgtEl>
                                          <p:spTgt spid="3">
                                            <p:txEl>
                                              <p:pRg st="0" end="0"/>
                                            </p:txEl>
                                          </p:spTgt>
                                        </p:tgtEl>
                                        <p:attrNameLst>
                                          <p:attrName>style.opacity</p:attrName>
                                        </p:attrNameLst>
                                      </p:cBhvr>
                                      <p:to>
                                        <p:strVal val="0.5"/>
                                      </p:to>
                                    </p:set>
                                    <p:animEffect filter="image" prLst="opacity: 0.5">
                                      <p:cBhvr rctx="IE">
                                        <p:cTn id="15" dur="indefinite"/>
                                        <p:tgtEl>
                                          <p:spTgt spid="3">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500"/>
                                        <p:tgtEl>
                                          <p:spTgt spid="3">
                                            <p:txEl>
                                              <p:pRg st="2" end="2"/>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Effect transition="in" filter="fade">
                                      <p:cBhvr>
                                        <p:cTn id="23" dur="500"/>
                                        <p:tgtEl>
                                          <p:spTgt spid="3">
                                            <p:txEl>
                                              <p:pRg st="3" end="3"/>
                                            </p:txEl>
                                          </p:spTgt>
                                        </p:tgtEl>
                                      </p:cBhvr>
                                    </p:animEffect>
                                  </p:childTnLst>
                                </p:cTn>
                              </p:par>
                              <p:par>
                                <p:cTn id="24" presetID="9" presetClass="emph" presetSubtype="0" grpId="1" nodeType="withEffect">
                                  <p:stCondLst>
                                    <p:cond delay="0"/>
                                  </p:stCondLst>
                                  <p:childTnLst>
                                    <p:set>
                                      <p:cBhvr>
                                        <p:cTn id="25" dur="indefinite"/>
                                        <p:tgtEl>
                                          <p:spTgt spid="3">
                                            <p:txEl>
                                              <p:pRg st="1" end="1"/>
                                            </p:txEl>
                                          </p:spTgt>
                                        </p:tgtEl>
                                        <p:attrNameLst>
                                          <p:attrName>style.opacity</p:attrName>
                                        </p:attrNameLst>
                                      </p:cBhvr>
                                      <p:to>
                                        <p:strVal val="0.5"/>
                                      </p:to>
                                    </p:set>
                                    <p:animEffect filter="image" prLst="opacity: 0.5">
                                      <p:cBhvr rctx="IE">
                                        <p:cTn id="26" dur="indefinite"/>
                                        <p:tgtEl>
                                          <p:spTgt spid="3">
                                            <p:txEl>
                                              <p:pRg st="1" end="1"/>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Effect transition="in" filter="fade">
                                      <p:cBhvr>
                                        <p:cTn id="31" dur="500"/>
                                        <p:tgtEl>
                                          <p:spTgt spid="3">
                                            <p:txEl>
                                              <p:pRg st="4" end="4"/>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
                                            <p:txEl>
                                              <p:pRg st="5" end="5"/>
                                            </p:txEl>
                                          </p:spTgt>
                                        </p:tgtEl>
                                        <p:attrNameLst>
                                          <p:attrName>style.visibility</p:attrName>
                                        </p:attrNameLst>
                                      </p:cBhvr>
                                      <p:to>
                                        <p:strVal val="visible"/>
                                      </p:to>
                                    </p:set>
                                    <p:animEffect transition="in" filter="fade">
                                      <p:cBhvr>
                                        <p:cTn id="34" dur="500"/>
                                        <p:tgtEl>
                                          <p:spTgt spid="3">
                                            <p:txEl>
                                              <p:pRg st="5" end="5"/>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fade">
                                      <p:cBhvr>
                                        <p:cTn id="37" dur="500"/>
                                        <p:tgtEl>
                                          <p:spTgt spid="9"/>
                                        </p:tgtEl>
                                      </p:cBhvr>
                                    </p:animEffect>
                                  </p:childTnLst>
                                </p:cTn>
                              </p:par>
                              <p:par>
                                <p:cTn id="38" presetID="9" presetClass="emph" presetSubtype="0" grpId="1" nodeType="withEffect">
                                  <p:stCondLst>
                                    <p:cond delay="0"/>
                                  </p:stCondLst>
                                  <p:childTnLst>
                                    <p:set>
                                      <p:cBhvr>
                                        <p:cTn id="39" dur="indefinite"/>
                                        <p:tgtEl>
                                          <p:spTgt spid="3">
                                            <p:txEl>
                                              <p:pRg st="2" end="2"/>
                                            </p:txEl>
                                          </p:spTgt>
                                        </p:tgtEl>
                                        <p:attrNameLst>
                                          <p:attrName>style.opacity</p:attrName>
                                        </p:attrNameLst>
                                      </p:cBhvr>
                                      <p:to>
                                        <p:strVal val="0.5"/>
                                      </p:to>
                                    </p:set>
                                    <p:animEffect filter="image" prLst="opacity: 0.5">
                                      <p:cBhvr rctx="IE">
                                        <p:cTn id="40" dur="indefinite"/>
                                        <p:tgtEl>
                                          <p:spTgt spid="3">
                                            <p:txEl>
                                              <p:pRg st="2" end="2"/>
                                            </p:txEl>
                                          </p:spTgt>
                                        </p:tgtEl>
                                      </p:cBhvr>
                                    </p:animEffect>
                                  </p:childTnLst>
                                </p:cTn>
                              </p:par>
                              <p:par>
                                <p:cTn id="41" presetID="9" presetClass="emph" presetSubtype="0" grpId="1" nodeType="withEffect">
                                  <p:stCondLst>
                                    <p:cond delay="0"/>
                                  </p:stCondLst>
                                  <p:childTnLst>
                                    <p:set>
                                      <p:cBhvr>
                                        <p:cTn id="42" dur="indefinite"/>
                                        <p:tgtEl>
                                          <p:spTgt spid="3">
                                            <p:txEl>
                                              <p:pRg st="3" end="3"/>
                                            </p:txEl>
                                          </p:spTgt>
                                        </p:tgtEl>
                                        <p:attrNameLst>
                                          <p:attrName>style.opacity</p:attrName>
                                        </p:attrNameLst>
                                      </p:cBhvr>
                                      <p:to>
                                        <p:strVal val="0.5"/>
                                      </p:to>
                                    </p:set>
                                    <p:animEffect filter="image" prLst="opacity: 0.5">
                                      <p:cBhvr rctx="IE">
                                        <p:cTn id="43" dur="indefinite"/>
                                        <p:tgtEl>
                                          <p:spTgt spid="3">
                                            <p:txEl>
                                              <p:pRg st="3" end="3"/>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3">
                                            <p:txEl>
                                              <p:pRg st="6" end="6"/>
                                            </p:txEl>
                                          </p:spTgt>
                                        </p:tgtEl>
                                        <p:attrNameLst>
                                          <p:attrName>style.visibility</p:attrName>
                                        </p:attrNameLst>
                                      </p:cBhvr>
                                      <p:to>
                                        <p:strVal val="visible"/>
                                      </p:to>
                                    </p:set>
                                    <p:animEffect transition="in" filter="fade">
                                      <p:cBhvr>
                                        <p:cTn id="48" dur="500"/>
                                        <p:tgtEl>
                                          <p:spTgt spid="3">
                                            <p:txEl>
                                              <p:pRg st="6" end="6"/>
                                            </p:txEl>
                                          </p:spTgt>
                                        </p:tgtEl>
                                      </p:cBhvr>
                                    </p:animEffect>
                                  </p:childTnLst>
                                </p:cTn>
                              </p:par>
                              <p:par>
                                <p:cTn id="49" presetID="9" presetClass="emph" presetSubtype="0" grpId="1" nodeType="withEffect">
                                  <p:stCondLst>
                                    <p:cond delay="0"/>
                                  </p:stCondLst>
                                  <p:childTnLst>
                                    <p:set>
                                      <p:cBhvr>
                                        <p:cTn id="50" dur="indefinite"/>
                                        <p:tgtEl>
                                          <p:spTgt spid="3">
                                            <p:txEl>
                                              <p:pRg st="4" end="4"/>
                                            </p:txEl>
                                          </p:spTgt>
                                        </p:tgtEl>
                                        <p:attrNameLst>
                                          <p:attrName>style.opacity</p:attrName>
                                        </p:attrNameLst>
                                      </p:cBhvr>
                                      <p:to>
                                        <p:strVal val="0.5"/>
                                      </p:to>
                                    </p:set>
                                    <p:animEffect filter="image" prLst="opacity: 0.5">
                                      <p:cBhvr rctx="IE">
                                        <p:cTn id="51" dur="indefinite"/>
                                        <p:tgtEl>
                                          <p:spTgt spid="3">
                                            <p:txEl>
                                              <p:pRg st="4" end="4"/>
                                            </p:txEl>
                                          </p:spTgt>
                                        </p:tgtEl>
                                      </p:cBhvr>
                                    </p:animEffect>
                                  </p:childTnLst>
                                </p:cTn>
                              </p:par>
                              <p:par>
                                <p:cTn id="52" presetID="9" presetClass="emph" presetSubtype="0" grpId="1" nodeType="withEffect">
                                  <p:stCondLst>
                                    <p:cond delay="0"/>
                                  </p:stCondLst>
                                  <p:childTnLst>
                                    <p:set>
                                      <p:cBhvr>
                                        <p:cTn id="53" dur="indefinite"/>
                                        <p:tgtEl>
                                          <p:spTgt spid="3">
                                            <p:txEl>
                                              <p:pRg st="5" end="5"/>
                                            </p:txEl>
                                          </p:spTgt>
                                        </p:tgtEl>
                                        <p:attrNameLst>
                                          <p:attrName>style.opacity</p:attrName>
                                        </p:attrNameLst>
                                      </p:cBhvr>
                                      <p:to>
                                        <p:strVal val="0.5"/>
                                      </p:to>
                                    </p:set>
                                    <p:animEffect filter="image" prLst="opacity: 0.5">
                                      <p:cBhvr rctx="IE">
                                        <p:cTn id="54" dur="indefinite"/>
                                        <p:tgtEl>
                                          <p:spTgt spid="3">
                                            <p:txEl>
                                              <p:pRg st="5" end="5"/>
                                            </p:txEl>
                                          </p:spTgt>
                                        </p:tgtEl>
                                      </p:cBhvr>
                                    </p:animEffect>
                                  </p:childTnLst>
                                </p:cTn>
                              </p:par>
                              <p:par>
                                <p:cTn id="55" presetID="9" presetClass="emph" presetSubtype="0" nodeType="withEffect">
                                  <p:stCondLst>
                                    <p:cond delay="0"/>
                                  </p:stCondLst>
                                  <p:childTnLst>
                                    <p:set>
                                      <p:cBhvr>
                                        <p:cTn id="56" dur="indefinite"/>
                                        <p:tgtEl>
                                          <p:spTgt spid="9"/>
                                        </p:tgtEl>
                                        <p:attrNameLst>
                                          <p:attrName>style.opacity</p:attrName>
                                        </p:attrNameLst>
                                      </p:cBhvr>
                                      <p:to>
                                        <p:strVal val="0.5"/>
                                      </p:to>
                                    </p:set>
                                    <p:animEffect filter="image" prLst="opacity: 0.5">
                                      <p:cBhvr rctx="IE">
                                        <p:cTn id="57" dur="indefinite"/>
                                        <p:tgtEl>
                                          <p:spTgt spid="9"/>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3">
                                            <p:txEl>
                                              <p:pRg st="7" end="7"/>
                                            </p:txEl>
                                          </p:spTgt>
                                        </p:tgtEl>
                                        <p:attrNameLst>
                                          <p:attrName>style.visibility</p:attrName>
                                        </p:attrNameLst>
                                      </p:cBhvr>
                                      <p:to>
                                        <p:strVal val="visible"/>
                                      </p:to>
                                    </p:set>
                                    <p:animEffect transition="in" filter="fade">
                                      <p:cBhvr>
                                        <p:cTn id="62" dur="500"/>
                                        <p:tgtEl>
                                          <p:spTgt spid="3">
                                            <p:txEl>
                                              <p:pRg st="7" end="7"/>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3">
                                            <p:txEl>
                                              <p:pRg st="8" end="8"/>
                                            </p:txEl>
                                          </p:spTgt>
                                        </p:tgtEl>
                                        <p:attrNameLst>
                                          <p:attrName>style.visibility</p:attrName>
                                        </p:attrNameLst>
                                      </p:cBhvr>
                                      <p:to>
                                        <p:strVal val="visible"/>
                                      </p:to>
                                    </p:set>
                                    <p:animEffect transition="in" filter="fade">
                                      <p:cBhvr>
                                        <p:cTn id="67" dur="500"/>
                                        <p:tgtEl>
                                          <p:spTgt spid="3">
                                            <p:txEl>
                                              <p:pRg st="8" end="8"/>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3">
                                            <p:txEl>
                                              <p:pRg st="9" end="9"/>
                                            </p:txEl>
                                          </p:spTgt>
                                        </p:tgtEl>
                                        <p:attrNameLst>
                                          <p:attrName>style.visibility</p:attrName>
                                        </p:attrNameLst>
                                      </p:cBhvr>
                                      <p:to>
                                        <p:strVal val="visible"/>
                                      </p:to>
                                    </p:set>
                                    <p:animEffect transition="in" filter="fade">
                                      <p:cBhvr>
                                        <p:cTn id="72" dur="500"/>
                                        <p:tgtEl>
                                          <p:spTgt spid="3">
                                            <p:txEl>
                                              <p:pRg st="9" end="9"/>
                                            </p:txEl>
                                          </p:spTgt>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3">
                                            <p:txEl>
                                              <p:pRg st="10" end="10"/>
                                            </p:txEl>
                                          </p:spTgt>
                                        </p:tgtEl>
                                        <p:attrNameLst>
                                          <p:attrName>style.visibility</p:attrName>
                                        </p:attrNameLst>
                                      </p:cBhvr>
                                      <p:to>
                                        <p:strVal val="visible"/>
                                      </p:to>
                                    </p:set>
                                    <p:animEffect transition="in" filter="fade">
                                      <p:cBhvr>
                                        <p:cTn id="75" dur="500"/>
                                        <p:tgtEl>
                                          <p:spTgt spid="3">
                                            <p:txEl>
                                              <p:pRg st="10" end="10"/>
                                            </p:txEl>
                                          </p:spTgt>
                                        </p:tgtEl>
                                      </p:cBhvr>
                                    </p:animEffect>
                                  </p:childTnLst>
                                </p:cTn>
                              </p:par>
                              <p:par>
                                <p:cTn id="76" presetID="9" presetClass="emph" presetSubtype="0" grpId="1" nodeType="withEffect">
                                  <p:stCondLst>
                                    <p:cond delay="0"/>
                                  </p:stCondLst>
                                  <p:childTnLst>
                                    <p:set>
                                      <p:cBhvr>
                                        <p:cTn id="77" dur="indefinite"/>
                                        <p:tgtEl>
                                          <p:spTgt spid="3">
                                            <p:txEl>
                                              <p:pRg st="6" end="6"/>
                                            </p:txEl>
                                          </p:spTgt>
                                        </p:tgtEl>
                                        <p:attrNameLst>
                                          <p:attrName>style.opacity</p:attrName>
                                        </p:attrNameLst>
                                      </p:cBhvr>
                                      <p:to>
                                        <p:strVal val="0.5"/>
                                      </p:to>
                                    </p:set>
                                    <p:animEffect filter="image" prLst="opacity: 0.5">
                                      <p:cBhvr rctx="IE">
                                        <p:cTn id="78" dur="indefinite"/>
                                        <p:tgtEl>
                                          <p:spTgt spid="3">
                                            <p:txEl>
                                              <p:pRg st="6" end="6"/>
                                            </p:txEl>
                                          </p:spTgt>
                                        </p:tgtEl>
                                      </p:cBhvr>
                                    </p:animEffect>
                                  </p:childTnLst>
                                </p:cTn>
                              </p:par>
                              <p:par>
                                <p:cTn id="79" presetID="9" presetClass="emph" presetSubtype="0" grpId="1" nodeType="withEffect">
                                  <p:stCondLst>
                                    <p:cond delay="0"/>
                                  </p:stCondLst>
                                  <p:childTnLst>
                                    <p:set>
                                      <p:cBhvr>
                                        <p:cTn id="80" dur="indefinite"/>
                                        <p:tgtEl>
                                          <p:spTgt spid="3">
                                            <p:txEl>
                                              <p:pRg st="7" end="7"/>
                                            </p:txEl>
                                          </p:spTgt>
                                        </p:tgtEl>
                                        <p:attrNameLst>
                                          <p:attrName>style.opacity</p:attrName>
                                        </p:attrNameLst>
                                      </p:cBhvr>
                                      <p:to>
                                        <p:strVal val="0.5"/>
                                      </p:to>
                                    </p:set>
                                    <p:animEffect filter="image" prLst="opacity: 0.5">
                                      <p:cBhvr rctx="IE">
                                        <p:cTn id="81" dur="indefinite"/>
                                        <p:tgtEl>
                                          <p:spTgt spid="3">
                                            <p:txEl>
                                              <p:pRg st="7" end="7"/>
                                            </p:txEl>
                                          </p:spTgt>
                                        </p:tgtEl>
                                      </p:cBhvr>
                                    </p:animEffect>
                                  </p:childTnLst>
                                </p:cTn>
                              </p:par>
                              <p:par>
                                <p:cTn id="82" presetID="9" presetClass="emph" presetSubtype="0" grpId="1" nodeType="withEffect">
                                  <p:stCondLst>
                                    <p:cond delay="0"/>
                                  </p:stCondLst>
                                  <p:childTnLst>
                                    <p:set>
                                      <p:cBhvr>
                                        <p:cTn id="83" dur="indefinite"/>
                                        <p:tgtEl>
                                          <p:spTgt spid="3">
                                            <p:txEl>
                                              <p:pRg st="8" end="8"/>
                                            </p:txEl>
                                          </p:spTgt>
                                        </p:tgtEl>
                                        <p:attrNameLst>
                                          <p:attrName>style.opacity</p:attrName>
                                        </p:attrNameLst>
                                      </p:cBhvr>
                                      <p:to>
                                        <p:strVal val="0.5"/>
                                      </p:to>
                                    </p:set>
                                    <p:animEffect filter="image" prLst="opacity: 0.5">
                                      <p:cBhvr rctx="IE">
                                        <p:cTn id="84" dur="indefinite"/>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3" grpId="1" uiExpand="1"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191E0F2-FE77-51ED-3F72-223B58926E74}"/>
              </a:ext>
            </a:extLst>
          </p:cNvPr>
          <p:cNvSpPr>
            <a:spLocks noGrp="1"/>
          </p:cNvSpPr>
          <p:nvPr>
            <p:ph type="title"/>
          </p:nvPr>
        </p:nvSpPr>
        <p:spPr/>
        <p:txBody>
          <a:bodyPr/>
          <a:lstStyle/>
          <a:p>
            <a:r>
              <a:rPr lang="sv-SE" dirty="0" err="1"/>
              <a:t>GitHub</a:t>
            </a:r>
            <a:r>
              <a:rPr lang="sv-SE" dirty="0"/>
              <a:t> </a:t>
            </a:r>
            <a:r>
              <a:rPr lang="sv-SE" dirty="0" err="1"/>
              <a:t>Apps</a:t>
            </a:r>
            <a:endParaRPr lang="sv-SE" dirty="0"/>
          </a:p>
        </p:txBody>
      </p:sp>
      <p:sp>
        <p:nvSpPr>
          <p:cNvPr id="5" name="Content Placeholder 4">
            <a:extLst>
              <a:ext uri="{FF2B5EF4-FFF2-40B4-BE49-F238E27FC236}">
                <a16:creationId xmlns:a16="http://schemas.microsoft.com/office/drawing/2014/main" id="{68464BFD-4E2C-DDA3-FFFB-35E7FFE9BE92}"/>
              </a:ext>
            </a:extLst>
          </p:cNvPr>
          <p:cNvSpPr>
            <a:spLocks noGrp="1"/>
          </p:cNvSpPr>
          <p:nvPr>
            <p:ph idx="1"/>
          </p:nvPr>
        </p:nvSpPr>
        <p:spPr/>
        <p:txBody>
          <a:bodyPr/>
          <a:lstStyle/>
          <a:p>
            <a:r>
              <a:rPr lang="en-US" dirty="0"/>
              <a:t>Extend GitHub functionality</a:t>
            </a:r>
          </a:p>
          <a:p>
            <a:r>
              <a:rPr lang="en-US" dirty="0"/>
              <a:t>Work with Events &amp; Webhooks</a:t>
            </a:r>
          </a:p>
          <a:p>
            <a:pPr lvl="1"/>
            <a:r>
              <a:rPr lang="en-US" dirty="0"/>
              <a:t>Today we’re not using webhooks</a:t>
            </a:r>
          </a:p>
          <a:p>
            <a:r>
              <a:rPr lang="en-US" dirty="0"/>
              <a:t>There are also older “OAuth Apps”</a:t>
            </a:r>
          </a:p>
        </p:txBody>
      </p:sp>
    </p:spTree>
    <p:extLst>
      <p:ext uri="{BB962C8B-B14F-4D97-AF65-F5344CB8AC3E}">
        <p14:creationId xmlns:p14="http://schemas.microsoft.com/office/powerpoint/2010/main" val="1101361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par>
                                <p:cTn id="13" presetID="9" presetClass="emph" presetSubtype="0" grpId="1" nodeType="withEffect">
                                  <p:stCondLst>
                                    <p:cond delay="0"/>
                                  </p:stCondLst>
                                  <p:childTnLst>
                                    <p:set>
                                      <p:cBhvr>
                                        <p:cTn id="14" dur="indefinite"/>
                                        <p:tgtEl>
                                          <p:spTgt spid="5">
                                            <p:txEl>
                                              <p:pRg st="0" end="0"/>
                                            </p:txEl>
                                          </p:spTgt>
                                        </p:tgtEl>
                                        <p:attrNameLst>
                                          <p:attrName>style.opacity</p:attrName>
                                        </p:attrNameLst>
                                      </p:cBhvr>
                                      <p:to>
                                        <p:strVal val="0.5"/>
                                      </p:to>
                                    </p:set>
                                    <p:animEffect filter="image" prLst="opacity: 0.5">
                                      <p:cBhvr rctx="IE">
                                        <p:cTn id="15" dur="indefinite"/>
                                        <p:tgtEl>
                                          <p:spTgt spid="5">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5">
                                            <p:txEl>
                                              <p:pRg st="2" end="2"/>
                                            </p:txEl>
                                          </p:spTgt>
                                        </p:tgtEl>
                                        <p:attrNameLst>
                                          <p:attrName>style.visibility</p:attrName>
                                        </p:attrNameLst>
                                      </p:cBhvr>
                                      <p:to>
                                        <p:strVal val="visible"/>
                                      </p:to>
                                    </p:set>
                                    <p:animEffect transition="in" filter="fade">
                                      <p:cBhvr>
                                        <p:cTn id="20" dur="500"/>
                                        <p:tgtEl>
                                          <p:spTgt spid="5">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animEffect transition="in" filter="fade">
                                      <p:cBhvr>
                                        <p:cTn id="25" dur="500"/>
                                        <p:tgtEl>
                                          <p:spTgt spid="5">
                                            <p:txEl>
                                              <p:pRg st="3" end="3"/>
                                            </p:txEl>
                                          </p:spTgt>
                                        </p:tgtEl>
                                      </p:cBhvr>
                                    </p:animEffect>
                                  </p:childTnLst>
                                </p:cTn>
                              </p:par>
                              <p:par>
                                <p:cTn id="26" presetID="9" presetClass="emph" presetSubtype="0" grpId="1" nodeType="withEffect">
                                  <p:stCondLst>
                                    <p:cond delay="0"/>
                                  </p:stCondLst>
                                  <p:childTnLst>
                                    <p:set>
                                      <p:cBhvr>
                                        <p:cTn id="27" dur="indefinite"/>
                                        <p:tgtEl>
                                          <p:spTgt spid="5">
                                            <p:txEl>
                                              <p:pRg st="1" end="1"/>
                                            </p:txEl>
                                          </p:spTgt>
                                        </p:tgtEl>
                                        <p:attrNameLst>
                                          <p:attrName>style.opacity</p:attrName>
                                        </p:attrNameLst>
                                      </p:cBhvr>
                                      <p:to>
                                        <p:strVal val="0.5"/>
                                      </p:to>
                                    </p:set>
                                    <p:animEffect filter="image" prLst="opacity: 0.5">
                                      <p:cBhvr rctx="IE">
                                        <p:cTn id="28" dur="indefinite"/>
                                        <p:tgtEl>
                                          <p:spTgt spid="5">
                                            <p:txEl>
                                              <p:pRg st="1" end="1"/>
                                            </p:txEl>
                                          </p:spTgt>
                                        </p:tgtEl>
                                      </p:cBhvr>
                                    </p:animEffect>
                                  </p:childTnLst>
                                </p:cTn>
                              </p:par>
                              <p:par>
                                <p:cTn id="29" presetID="9" presetClass="emph" presetSubtype="0" grpId="1" nodeType="withEffect">
                                  <p:stCondLst>
                                    <p:cond delay="0"/>
                                  </p:stCondLst>
                                  <p:childTnLst>
                                    <p:set>
                                      <p:cBhvr>
                                        <p:cTn id="30" dur="indefinite"/>
                                        <p:tgtEl>
                                          <p:spTgt spid="5">
                                            <p:txEl>
                                              <p:pRg st="2" end="2"/>
                                            </p:txEl>
                                          </p:spTgt>
                                        </p:tgtEl>
                                        <p:attrNameLst>
                                          <p:attrName>style.opacity</p:attrName>
                                        </p:attrNameLst>
                                      </p:cBhvr>
                                      <p:to>
                                        <p:strVal val="0.5"/>
                                      </p:to>
                                    </p:set>
                                    <p:animEffect filter="image" prLst="opacity: 0.5">
                                      <p:cBhvr rctx="IE">
                                        <p:cTn id="31" dur="indefinite"/>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P spid="5" grpId="1" uiExpand="1"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13A3FF-3AD7-1273-E777-1A5F7C7EE036}"/>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525E7A64-BE16-56E1-DE59-E00535CDAB4C}"/>
              </a:ext>
            </a:extLst>
          </p:cNvPr>
          <p:cNvSpPr>
            <a:spLocks noGrp="1"/>
          </p:cNvSpPr>
          <p:nvPr>
            <p:ph type="title"/>
          </p:nvPr>
        </p:nvSpPr>
        <p:spPr/>
        <p:txBody>
          <a:bodyPr/>
          <a:lstStyle/>
          <a:p>
            <a:r>
              <a:rPr lang="sv-SE" dirty="0" err="1"/>
              <a:t>GitHub</a:t>
            </a:r>
            <a:r>
              <a:rPr lang="sv-SE" dirty="0"/>
              <a:t> </a:t>
            </a:r>
            <a:r>
              <a:rPr lang="sv-SE" dirty="0" err="1"/>
              <a:t>Apps</a:t>
            </a:r>
            <a:r>
              <a:rPr lang="sv-SE" dirty="0"/>
              <a:t> vs </a:t>
            </a:r>
            <a:r>
              <a:rPr lang="sv-SE" dirty="0" err="1"/>
              <a:t>OAuth</a:t>
            </a:r>
            <a:r>
              <a:rPr lang="sv-SE" dirty="0"/>
              <a:t> </a:t>
            </a:r>
            <a:r>
              <a:rPr lang="sv-SE" dirty="0" err="1"/>
              <a:t>Apps</a:t>
            </a:r>
            <a:r>
              <a:rPr lang="sv-SE" dirty="0"/>
              <a:t>?</a:t>
            </a:r>
          </a:p>
        </p:txBody>
      </p:sp>
      <p:sp>
        <p:nvSpPr>
          <p:cNvPr id="3" name="Espace réservé du contenu 2">
            <a:extLst>
              <a:ext uri="{FF2B5EF4-FFF2-40B4-BE49-F238E27FC236}">
                <a16:creationId xmlns:a16="http://schemas.microsoft.com/office/drawing/2014/main" id="{3E1A55C3-C581-59D3-6C52-FF53FF7A9029}"/>
              </a:ext>
            </a:extLst>
          </p:cNvPr>
          <p:cNvSpPr>
            <a:spLocks noGrp="1"/>
          </p:cNvSpPr>
          <p:nvPr>
            <p:ph idx="1"/>
          </p:nvPr>
        </p:nvSpPr>
        <p:spPr>
          <a:xfrm>
            <a:off x="838200" y="1825625"/>
            <a:ext cx="11185634" cy="4351338"/>
          </a:xfrm>
        </p:spPr>
        <p:txBody>
          <a:bodyPr>
            <a:normAutofit lnSpcReduction="10000"/>
          </a:bodyPr>
          <a:lstStyle/>
          <a:p>
            <a:r>
              <a:rPr lang="sv-SE" sz="2800" dirty="0" err="1"/>
              <a:t>OAuth</a:t>
            </a:r>
            <a:r>
              <a:rPr lang="sv-SE" sz="2800" dirty="0"/>
              <a:t> </a:t>
            </a:r>
            <a:r>
              <a:rPr lang="sv-SE" sz="2800" dirty="0" err="1"/>
              <a:t>Apps</a:t>
            </a:r>
            <a:r>
              <a:rPr lang="sv-SE" sz="2800" dirty="0"/>
              <a:t> support on-</a:t>
            </a:r>
            <a:r>
              <a:rPr lang="sv-SE" sz="2800" dirty="0" err="1"/>
              <a:t>behalf</a:t>
            </a:r>
            <a:r>
              <a:rPr lang="sv-SE" sz="2800" dirty="0"/>
              <a:t>-</a:t>
            </a:r>
            <a:r>
              <a:rPr lang="sv-SE" sz="2800" dirty="0" err="1"/>
              <a:t>of</a:t>
            </a:r>
            <a:r>
              <a:rPr lang="sv-SE" sz="2800" dirty="0"/>
              <a:t> </a:t>
            </a:r>
            <a:r>
              <a:rPr lang="sv-SE" sz="2800" dirty="0" err="1"/>
              <a:t>workflows</a:t>
            </a:r>
            <a:r>
              <a:rPr lang="sv-SE" sz="2800" dirty="0"/>
              <a:t> (</a:t>
            </a:r>
            <a:r>
              <a:rPr lang="sv-SE" sz="2800" dirty="0" err="1"/>
              <a:t>logging</a:t>
            </a:r>
            <a:r>
              <a:rPr lang="sv-SE" sz="2800" dirty="0"/>
              <a:t> in as a </a:t>
            </a:r>
            <a:r>
              <a:rPr lang="sv-SE" sz="2800" dirty="0" err="1"/>
              <a:t>user</a:t>
            </a:r>
            <a:r>
              <a:rPr lang="sv-SE" sz="2800" dirty="0"/>
              <a:t>)</a:t>
            </a:r>
          </a:p>
          <a:p>
            <a:r>
              <a:rPr lang="sv-SE" sz="2800" dirty="0" err="1"/>
              <a:t>GitHub</a:t>
            </a:r>
            <a:r>
              <a:rPr lang="sv-SE" sz="2800" dirty="0"/>
              <a:t> </a:t>
            </a:r>
            <a:r>
              <a:rPr lang="sv-SE" sz="2800" dirty="0" err="1"/>
              <a:t>Apps</a:t>
            </a:r>
            <a:r>
              <a:rPr lang="sv-SE" sz="2800" dirty="0"/>
              <a:t> support </a:t>
            </a:r>
            <a:r>
              <a:rPr lang="sv-SE" sz="2800" dirty="0" err="1"/>
              <a:t>both</a:t>
            </a:r>
            <a:r>
              <a:rPr lang="sv-SE" sz="2800" dirty="0"/>
              <a:t> on-</a:t>
            </a:r>
            <a:r>
              <a:rPr lang="sv-SE" sz="2800" dirty="0" err="1"/>
              <a:t>behalf</a:t>
            </a:r>
            <a:r>
              <a:rPr lang="sv-SE" sz="2800" dirty="0"/>
              <a:t>-</a:t>
            </a:r>
            <a:r>
              <a:rPr lang="sv-SE" sz="2800" dirty="0" err="1"/>
              <a:t>of</a:t>
            </a:r>
            <a:r>
              <a:rPr lang="sv-SE" sz="2800" dirty="0"/>
              <a:t> and independent actions</a:t>
            </a:r>
          </a:p>
          <a:p>
            <a:pPr lvl="1"/>
            <a:r>
              <a:rPr lang="sv-SE" sz="2400" dirty="0" err="1"/>
              <a:t>Today</a:t>
            </a:r>
            <a:r>
              <a:rPr lang="sv-SE" sz="2400" dirty="0"/>
              <a:t> </a:t>
            </a:r>
            <a:r>
              <a:rPr lang="sv-SE" sz="2400" dirty="0" err="1"/>
              <a:t>we’re</a:t>
            </a:r>
            <a:r>
              <a:rPr lang="sv-SE" sz="2400" dirty="0"/>
              <a:t> </a:t>
            </a:r>
            <a:r>
              <a:rPr lang="sv-SE" sz="2400" dirty="0" err="1"/>
              <a:t>focusing</a:t>
            </a:r>
            <a:r>
              <a:rPr lang="sv-SE" sz="2400" dirty="0"/>
              <a:t> on independent actions</a:t>
            </a:r>
          </a:p>
          <a:p>
            <a:pPr lvl="1"/>
            <a:r>
              <a:rPr lang="sv-SE" sz="2400" dirty="0" err="1"/>
              <a:t>But</a:t>
            </a:r>
            <a:r>
              <a:rPr lang="sv-SE" sz="2400" dirty="0"/>
              <a:t> </a:t>
            </a:r>
            <a:r>
              <a:rPr lang="sv-SE" sz="2400" dirty="0" err="1"/>
              <a:t>you</a:t>
            </a:r>
            <a:r>
              <a:rPr lang="sv-SE" sz="2400" dirty="0"/>
              <a:t> </a:t>
            </a:r>
            <a:r>
              <a:rPr lang="sv-SE" sz="2400" dirty="0" err="1"/>
              <a:t>can</a:t>
            </a:r>
            <a:r>
              <a:rPr lang="sv-SE" sz="2400" dirty="0"/>
              <a:t> do stuff like ”Login </a:t>
            </a:r>
            <a:r>
              <a:rPr lang="sv-SE" sz="2400" dirty="0" err="1"/>
              <a:t>with</a:t>
            </a:r>
            <a:r>
              <a:rPr lang="sv-SE" sz="2400" dirty="0"/>
              <a:t> </a:t>
            </a:r>
            <a:r>
              <a:rPr lang="sv-SE" sz="2400" dirty="0" err="1"/>
              <a:t>GitHub</a:t>
            </a:r>
            <a:r>
              <a:rPr lang="sv-SE" sz="2400" dirty="0"/>
              <a:t>”</a:t>
            </a:r>
            <a:endParaRPr lang="sv-SE" sz="100" dirty="0"/>
          </a:p>
          <a:p>
            <a:r>
              <a:rPr lang="sv-SE" sz="2800" dirty="0" err="1"/>
              <a:t>Enhanced</a:t>
            </a:r>
            <a:r>
              <a:rPr lang="sv-SE" sz="2800" dirty="0"/>
              <a:t> </a:t>
            </a:r>
            <a:r>
              <a:rPr lang="sv-SE" sz="2800" dirty="0" err="1"/>
              <a:t>security</a:t>
            </a:r>
            <a:endParaRPr lang="sv-SE" sz="2800" dirty="0"/>
          </a:p>
          <a:p>
            <a:pPr lvl="1"/>
            <a:r>
              <a:rPr lang="sv-SE" sz="2400" dirty="0"/>
              <a:t>Fine-</a:t>
            </a:r>
            <a:r>
              <a:rPr lang="sv-SE" sz="2400" dirty="0" err="1"/>
              <a:t>grained</a:t>
            </a:r>
            <a:r>
              <a:rPr lang="sv-SE" sz="2400" dirty="0"/>
              <a:t> permissions</a:t>
            </a:r>
          </a:p>
          <a:p>
            <a:pPr lvl="1"/>
            <a:r>
              <a:rPr lang="sv-SE" sz="2400" dirty="0"/>
              <a:t>Access </a:t>
            </a:r>
            <a:r>
              <a:rPr lang="sv-SE" sz="2400" dirty="0" err="1"/>
              <a:t>delegated</a:t>
            </a:r>
            <a:r>
              <a:rPr lang="sv-SE" sz="2400" dirty="0"/>
              <a:t> per </a:t>
            </a:r>
            <a:r>
              <a:rPr lang="sv-SE" sz="2400" dirty="0" err="1"/>
              <a:t>repository</a:t>
            </a:r>
            <a:endParaRPr lang="sv-SE" sz="2400" dirty="0"/>
          </a:p>
          <a:p>
            <a:pPr lvl="1"/>
            <a:r>
              <a:rPr lang="sv-SE" sz="2400" dirty="0"/>
              <a:t>Short-</a:t>
            </a:r>
            <a:r>
              <a:rPr lang="sv-SE" sz="2400" dirty="0" err="1"/>
              <a:t>lived</a:t>
            </a:r>
            <a:r>
              <a:rPr lang="sv-SE" sz="2400" dirty="0"/>
              <a:t> tokens</a:t>
            </a:r>
            <a:endParaRPr lang="sv-SE" dirty="0"/>
          </a:p>
          <a:p>
            <a:r>
              <a:rPr lang="sv-SE" sz="2800" dirty="0" err="1"/>
              <a:t>GitHub</a:t>
            </a:r>
            <a:r>
              <a:rPr lang="sv-SE" sz="2800" dirty="0"/>
              <a:t> </a:t>
            </a:r>
            <a:r>
              <a:rPr lang="sv-SE" sz="2800" dirty="0" err="1"/>
              <a:t>App</a:t>
            </a:r>
            <a:r>
              <a:rPr lang="sv-SE" sz="2800" dirty="0"/>
              <a:t> installations </a:t>
            </a:r>
            <a:r>
              <a:rPr lang="sv-SE" sz="2800" dirty="0" err="1"/>
              <a:t>are</a:t>
            </a:r>
            <a:r>
              <a:rPr lang="sv-SE" sz="2800" dirty="0"/>
              <a:t> not </a:t>
            </a:r>
            <a:r>
              <a:rPr lang="sv-SE" sz="2800" dirty="0" err="1"/>
              <a:t>tied</a:t>
            </a:r>
            <a:r>
              <a:rPr lang="sv-SE" sz="2800" dirty="0"/>
              <a:t> to a </a:t>
            </a:r>
            <a:r>
              <a:rPr lang="sv-SE" sz="2800" dirty="0" err="1"/>
              <a:t>user</a:t>
            </a:r>
            <a:endParaRPr lang="sv-SE" sz="2800" dirty="0"/>
          </a:p>
          <a:p>
            <a:pPr lvl="1"/>
            <a:r>
              <a:rPr lang="sv-SE" sz="2400" dirty="0" err="1"/>
              <a:t>Improves</a:t>
            </a:r>
            <a:r>
              <a:rPr lang="sv-SE" sz="2400" dirty="0"/>
              <a:t> </a:t>
            </a:r>
            <a:r>
              <a:rPr lang="sv-SE" sz="2400" dirty="0" err="1"/>
              <a:t>offboarding</a:t>
            </a:r>
            <a:r>
              <a:rPr lang="sv-SE" sz="2400" dirty="0"/>
              <a:t>, no </a:t>
            </a:r>
            <a:r>
              <a:rPr lang="sv-SE" sz="2400" dirty="0" err="1"/>
              <a:t>relying</a:t>
            </a:r>
            <a:r>
              <a:rPr lang="sv-SE" sz="2400" dirty="0"/>
              <a:t> on </a:t>
            </a:r>
            <a:r>
              <a:rPr lang="sv-SE" sz="2400" dirty="0" err="1"/>
              <a:t>single</a:t>
            </a:r>
            <a:r>
              <a:rPr lang="sv-SE" sz="2400" dirty="0"/>
              <a:t> </a:t>
            </a:r>
            <a:r>
              <a:rPr lang="sv-SE" sz="2400" dirty="0" err="1"/>
              <a:t>accounts</a:t>
            </a:r>
            <a:endParaRPr lang="sv-SE" sz="2400" dirty="0"/>
          </a:p>
          <a:p>
            <a:pPr lvl="1"/>
            <a:r>
              <a:rPr lang="sv-SE" sz="2400" dirty="0" err="1"/>
              <a:t>Removes</a:t>
            </a:r>
            <a:r>
              <a:rPr lang="sv-SE" sz="2400" dirty="0"/>
              <a:t> </a:t>
            </a:r>
            <a:r>
              <a:rPr lang="sv-SE" sz="2400" dirty="0" err="1"/>
              <a:t>need</a:t>
            </a:r>
            <a:r>
              <a:rPr lang="sv-SE" sz="2400" dirty="0"/>
              <a:t> for Personal Access Tokens</a:t>
            </a:r>
          </a:p>
        </p:txBody>
      </p:sp>
    </p:spTree>
    <p:extLst>
      <p:ext uri="{BB962C8B-B14F-4D97-AF65-F5344CB8AC3E}">
        <p14:creationId xmlns:p14="http://schemas.microsoft.com/office/powerpoint/2010/main" val="3792125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9" presetClass="emph" presetSubtype="0" grpId="1" nodeType="withEffect">
                                  <p:stCondLst>
                                    <p:cond delay="0"/>
                                  </p:stCondLst>
                                  <p:childTnLst>
                                    <p:set>
                                      <p:cBhvr>
                                        <p:cTn id="14" dur="indefinite"/>
                                        <p:tgtEl>
                                          <p:spTgt spid="3">
                                            <p:txEl>
                                              <p:pRg st="0" end="0"/>
                                            </p:txEl>
                                          </p:spTgt>
                                        </p:tgtEl>
                                        <p:attrNameLst>
                                          <p:attrName>style.opacity</p:attrName>
                                        </p:attrNameLst>
                                      </p:cBhvr>
                                      <p:to>
                                        <p:strVal val="0.5"/>
                                      </p:to>
                                    </p:set>
                                    <p:animEffect filter="image" prLst="opacity: 0.5">
                                      <p:cBhvr rctx="IE">
                                        <p:cTn id="15" dur="indefinite"/>
                                        <p:tgtEl>
                                          <p:spTgt spid="3">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500"/>
                                        <p:tgtEl>
                                          <p:spTgt spid="3">
                                            <p:txEl>
                                              <p:pRg st="2" end="2"/>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Effect transition="in" filter="fade">
                                      <p:cBhvr>
                                        <p:cTn id="23" dur="500"/>
                                        <p:tgtEl>
                                          <p:spTgt spid="3">
                                            <p:txEl>
                                              <p:pRg st="3" end="3"/>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
                                            <p:txEl>
                                              <p:pRg st="4" end="4"/>
                                            </p:txEl>
                                          </p:spTgt>
                                        </p:tgtEl>
                                        <p:attrNameLst>
                                          <p:attrName>style.visibility</p:attrName>
                                        </p:attrNameLst>
                                      </p:cBhvr>
                                      <p:to>
                                        <p:strVal val="visible"/>
                                      </p:to>
                                    </p:set>
                                    <p:animEffect transition="in" filter="fade">
                                      <p:cBhvr>
                                        <p:cTn id="28" dur="500"/>
                                        <p:tgtEl>
                                          <p:spTgt spid="3">
                                            <p:txEl>
                                              <p:pRg st="4" end="4"/>
                                            </p:txEl>
                                          </p:spTgt>
                                        </p:tgtEl>
                                      </p:cBhvr>
                                    </p:animEffect>
                                  </p:childTnLst>
                                </p:cTn>
                              </p:par>
                              <p:par>
                                <p:cTn id="29" presetID="9" presetClass="emph" presetSubtype="0" grpId="1" nodeType="withEffect">
                                  <p:stCondLst>
                                    <p:cond delay="0"/>
                                  </p:stCondLst>
                                  <p:childTnLst>
                                    <p:set>
                                      <p:cBhvr>
                                        <p:cTn id="30" dur="indefinite"/>
                                        <p:tgtEl>
                                          <p:spTgt spid="3">
                                            <p:txEl>
                                              <p:pRg st="1" end="1"/>
                                            </p:txEl>
                                          </p:spTgt>
                                        </p:tgtEl>
                                        <p:attrNameLst>
                                          <p:attrName>style.opacity</p:attrName>
                                        </p:attrNameLst>
                                      </p:cBhvr>
                                      <p:to>
                                        <p:strVal val="0.5"/>
                                      </p:to>
                                    </p:set>
                                    <p:animEffect filter="image" prLst="opacity: 0.5">
                                      <p:cBhvr rctx="IE">
                                        <p:cTn id="31" dur="indefinite"/>
                                        <p:tgtEl>
                                          <p:spTgt spid="3">
                                            <p:txEl>
                                              <p:pRg st="1" end="1"/>
                                            </p:txEl>
                                          </p:spTgt>
                                        </p:tgtEl>
                                      </p:cBhvr>
                                    </p:animEffect>
                                  </p:childTnLst>
                                </p:cTn>
                              </p:par>
                              <p:par>
                                <p:cTn id="32" presetID="9" presetClass="emph" presetSubtype="0" grpId="1" nodeType="withEffect">
                                  <p:stCondLst>
                                    <p:cond delay="0"/>
                                  </p:stCondLst>
                                  <p:childTnLst>
                                    <p:set>
                                      <p:cBhvr>
                                        <p:cTn id="33" dur="indefinite"/>
                                        <p:tgtEl>
                                          <p:spTgt spid="3">
                                            <p:txEl>
                                              <p:pRg st="2" end="2"/>
                                            </p:txEl>
                                          </p:spTgt>
                                        </p:tgtEl>
                                        <p:attrNameLst>
                                          <p:attrName>style.opacity</p:attrName>
                                        </p:attrNameLst>
                                      </p:cBhvr>
                                      <p:to>
                                        <p:strVal val="0.5"/>
                                      </p:to>
                                    </p:set>
                                    <p:animEffect filter="image" prLst="opacity: 0.5">
                                      <p:cBhvr rctx="IE">
                                        <p:cTn id="34" dur="indefinite"/>
                                        <p:tgtEl>
                                          <p:spTgt spid="3">
                                            <p:txEl>
                                              <p:pRg st="2" end="2"/>
                                            </p:txEl>
                                          </p:spTgt>
                                        </p:tgtEl>
                                      </p:cBhvr>
                                    </p:animEffect>
                                  </p:childTnLst>
                                </p:cTn>
                              </p:par>
                              <p:par>
                                <p:cTn id="35" presetID="9" presetClass="emph" presetSubtype="0" grpId="1" nodeType="withEffect">
                                  <p:stCondLst>
                                    <p:cond delay="0"/>
                                  </p:stCondLst>
                                  <p:childTnLst>
                                    <p:set>
                                      <p:cBhvr>
                                        <p:cTn id="36" dur="indefinite"/>
                                        <p:tgtEl>
                                          <p:spTgt spid="3">
                                            <p:txEl>
                                              <p:pRg st="3" end="3"/>
                                            </p:txEl>
                                          </p:spTgt>
                                        </p:tgtEl>
                                        <p:attrNameLst>
                                          <p:attrName>style.opacity</p:attrName>
                                        </p:attrNameLst>
                                      </p:cBhvr>
                                      <p:to>
                                        <p:strVal val="0.5"/>
                                      </p:to>
                                    </p:set>
                                    <p:animEffect filter="image" prLst="opacity: 0.5">
                                      <p:cBhvr rctx="IE">
                                        <p:cTn id="37" dur="indefinite"/>
                                        <p:tgtEl>
                                          <p:spTgt spid="3">
                                            <p:txEl>
                                              <p:pRg st="3" end="3"/>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fade">
                                      <p:cBhvr>
                                        <p:cTn id="42" dur="500"/>
                                        <p:tgtEl>
                                          <p:spTgt spid="3">
                                            <p:txEl>
                                              <p:pRg st="5" end="5"/>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6" end="6"/>
                                            </p:txEl>
                                          </p:spTgt>
                                        </p:tgtEl>
                                        <p:attrNameLst>
                                          <p:attrName>style.visibility</p:attrName>
                                        </p:attrNameLst>
                                      </p:cBhvr>
                                      <p:to>
                                        <p:strVal val="visible"/>
                                      </p:to>
                                    </p:set>
                                    <p:animEffect transition="in" filter="fade">
                                      <p:cBhvr>
                                        <p:cTn id="47" dur="500"/>
                                        <p:tgtEl>
                                          <p:spTgt spid="3">
                                            <p:txEl>
                                              <p:pRg st="6" end="6"/>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
                                            <p:txEl>
                                              <p:pRg st="7" end="7"/>
                                            </p:txEl>
                                          </p:spTgt>
                                        </p:tgtEl>
                                        <p:attrNameLst>
                                          <p:attrName>style.visibility</p:attrName>
                                        </p:attrNameLst>
                                      </p:cBhvr>
                                      <p:to>
                                        <p:strVal val="visible"/>
                                      </p:to>
                                    </p:set>
                                    <p:animEffect transition="in" filter="fade">
                                      <p:cBhvr>
                                        <p:cTn id="52" dur="500"/>
                                        <p:tgtEl>
                                          <p:spTgt spid="3">
                                            <p:txEl>
                                              <p:pRg st="7" end="7"/>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3">
                                            <p:txEl>
                                              <p:pRg st="8" end="8"/>
                                            </p:txEl>
                                          </p:spTgt>
                                        </p:tgtEl>
                                        <p:attrNameLst>
                                          <p:attrName>style.visibility</p:attrName>
                                        </p:attrNameLst>
                                      </p:cBhvr>
                                      <p:to>
                                        <p:strVal val="visible"/>
                                      </p:to>
                                    </p:set>
                                    <p:animEffect transition="in" filter="fade">
                                      <p:cBhvr>
                                        <p:cTn id="57" dur="500"/>
                                        <p:tgtEl>
                                          <p:spTgt spid="3">
                                            <p:txEl>
                                              <p:pRg st="8" end="8"/>
                                            </p:txEl>
                                          </p:spTgt>
                                        </p:tgtEl>
                                      </p:cBhvr>
                                    </p:animEffect>
                                  </p:childTnLst>
                                </p:cTn>
                              </p:par>
                              <p:par>
                                <p:cTn id="58" presetID="9" presetClass="emph" presetSubtype="0" grpId="1" nodeType="withEffect">
                                  <p:stCondLst>
                                    <p:cond delay="0"/>
                                  </p:stCondLst>
                                  <p:childTnLst>
                                    <p:set>
                                      <p:cBhvr>
                                        <p:cTn id="59" dur="indefinite"/>
                                        <p:tgtEl>
                                          <p:spTgt spid="3">
                                            <p:txEl>
                                              <p:pRg st="4" end="4"/>
                                            </p:txEl>
                                          </p:spTgt>
                                        </p:tgtEl>
                                        <p:attrNameLst>
                                          <p:attrName>style.opacity</p:attrName>
                                        </p:attrNameLst>
                                      </p:cBhvr>
                                      <p:to>
                                        <p:strVal val="0.5"/>
                                      </p:to>
                                    </p:set>
                                    <p:animEffect filter="image" prLst="opacity: 0.5">
                                      <p:cBhvr rctx="IE">
                                        <p:cTn id="60" dur="indefinite"/>
                                        <p:tgtEl>
                                          <p:spTgt spid="3">
                                            <p:txEl>
                                              <p:pRg st="4" end="4"/>
                                            </p:txEl>
                                          </p:spTgt>
                                        </p:tgtEl>
                                      </p:cBhvr>
                                    </p:animEffect>
                                  </p:childTnLst>
                                </p:cTn>
                              </p:par>
                              <p:par>
                                <p:cTn id="61" presetID="9" presetClass="emph" presetSubtype="0" grpId="1" nodeType="withEffect">
                                  <p:stCondLst>
                                    <p:cond delay="0"/>
                                  </p:stCondLst>
                                  <p:childTnLst>
                                    <p:set>
                                      <p:cBhvr>
                                        <p:cTn id="62" dur="indefinite"/>
                                        <p:tgtEl>
                                          <p:spTgt spid="3">
                                            <p:txEl>
                                              <p:pRg st="5" end="5"/>
                                            </p:txEl>
                                          </p:spTgt>
                                        </p:tgtEl>
                                        <p:attrNameLst>
                                          <p:attrName>style.opacity</p:attrName>
                                        </p:attrNameLst>
                                      </p:cBhvr>
                                      <p:to>
                                        <p:strVal val="0.5"/>
                                      </p:to>
                                    </p:set>
                                    <p:animEffect filter="image" prLst="opacity: 0.5">
                                      <p:cBhvr rctx="IE">
                                        <p:cTn id="63" dur="indefinite"/>
                                        <p:tgtEl>
                                          <p:spTgt spid="3">
                                            <p:txEl>
                                              <p:pRg st="5" end="5"/>
                                            </p:txEl>
                                          </p:spTgt>
                                        </p:tgtEl>
                                      </p:cBhvr>
                                    </p:animEffect>
                                  </p:childTnLst>
                                </p:cTn>
                              </p:par>
                              <p:par>
                                <p:cTn id="64" presetID="9" presetClass="emph" presetSubtype="0" grpId="1" nodeType="withEffect">
                                  <p:stCondLst>
                                    <p:cond delay="0"/>
                                  </p:stCondLst>
                                  <p:childTnLst>
                                    <p:set>
                                      <p:cBhvr>
                                        <p:cTn id="65" dur="indefinite"/>
                                        <p:tgtEl>
                                          <p:spTgt spid="3">
                                            <p:txEl>
                                              <p:pRg st="6" end="6"/>
                                            </p:txEl>
                                          </p:spTgt>
                                        </p:tgtEl>
                                        <p:attrNameLst>
                                          <p:attrName>style.opacity</p:attrName>
                                        </p:attrNameLst>
                                      </p:cBhvr>
                                      <p:to>
                                        <p:strVal val="0.5"/>
                                      </p:to>
                                    </p:set>
                                    <p:animEffect filter="image" prLst="opacity: 0.5">
                                      <p:cBhvr rctx="IE">
                                        <p:cTn id="66" dur="indefinite"/>
                                        <p:tgtEl>
                                          <p:spTgt spid="3">
                                            <p:txEl>
                                              <p:pRg st="6" end="6"/>
                                            </p:txEl>
                                          </p:spTgt>
                                        </p:tgtEl>
                                      </p:cBhvr>
                                    </p:animEffect>
                                  </p:childTnLst>
                                </p:cTn>
                              </p:par>
                              <p:par>
                                <p:cTn id="67" presetID="9" presetClass="emph" presetSubtype="0" grpId="1" nodeType="withEffect">
                                  <p:stCondLst>
                                    <p:cond delay="0"/>
                                  </p:stCondLst>
                                  <p:childTnLst>
                                    <p:set>
                                      <p:cBhvr>
                                        <p:cTn id="68" dur="indefinite"/>
                                        <p:tgtEl>
                                          <p:spTgt spid="3">
                                            <p:txEl>
                                              <p:pRg st="7" end="7"/>
                                            </p:txEl>
                                          </p:spTgt>
                                        </p:tgtEl>
                                        <p:attrNameLst>
                                          <p:attrName>style.opacity</p:attrName>
                                        </p:attrNameLst>
                                      </p:cBhvr>
                                      <p:to>
                                        <p:strVal val="0.5"/>
                                      </p:to>
                                    </p:set>
                                    <p:animEffect filter="image" prLst="opacity: 0.5">
                                      <p:cBhvr rctx="IE">
                                        <p:cTn id="69" dur="indefinite"/>
                                        <p:tgtEl>
                                          <p:spTgt spid="3">
                                            <p:txEl>
                                              <p:pRg st="7" end="7"/>
                                            </p:txEl>
                                          </p:spTgt>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3">
                                            <p:txEl>
                                              <p:pRg st="9" end="9"/>
                                            </p:txEl>
                                          </p:spTgt>
                                        </p:tgtEl>
                                        <p:attrNameLst>
                                          <p:attrName>style.visibility</p:attrName>
                                        </p:attrNameLst>
                                      </p:cBhvr>
                                      <p:to>
                                        <p:strVal val="visible"/>
                                      </p:to>
                                    </p:set>
                                    <p:animEffect transition="in" filter="fade">
                                      <p:cBhvr>
                                        <p:cTn id="74" dur="500"/>
                                        <p:tgtEl>
                                          <p:spTgt spid="3">
                                            <p:txEl>
                                              <p:pRg st="9" end="9"/>
                                            </p:txEl>
                                          </p:spTgt>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grpId="0" nodeType="clickEffect">
                                  <p:stCondLst>
                                    <p:cond delay="0"/>
                                  </p:stCondLst>
                                  <p:childTnLst>
                                    <p:set>
                                      <p:cBhvr>
                                        <p:cTn id="78" dur="1" fill="hold">
                                          <p:stCondLst>
                                            <p:cond delay="0"/>
                                          </p:stCondLst>
                                        </p:cTn>
                                        <p:tgtEl>
                                          <p:spTgt spid="3">
                                            <p:txEl>
                                              <p:pRg st="10" end="10"/>
                                            </p:txEl>
                                          </p:spTgt>
                                        </p:tgtEl>
                                        <p:attrNameLst>
                                          <p:attrName>style.visibility</p:attrName>
                                        </p:attrNameLst>
                                      </p:cBhvr>
                                      <p:to>
                                        <p:strVal val="visible"/>
                                      </p:to>
                                    </p:set>
                                    <p:animEffect transition="in" filter="fade">
                                      <p:cBhvr>
                                        <p:cTn id="79"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3" grpId="1" uiExpand="1"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022BF0-BD64-50EC-4F16-4AFCC5E86967}"/>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5D52AF16-EC94-4F7E-93C6-04A8928CF122}"/>
              </a:ext>
            </a:extLst>
          </p:cNvPr>
          <p:cNvSpPr>
            <a:spLocks noGrp="1"/>
          </p:cNvSpPr>
          <p:nvPr>
            <p:ph type="title"/>
          </p:nvPr>
        </p:nvSpPr>
        <p:spPr/>
        <p:txBody>
          <a:bodyPr>
            <a:normAutofit/>
          </a:bodyPr>
          <a:lstStyle/>
          <a:p>
            <a:r>
              <a:rPr lang="sv-SE" dirty="0"/>
              <a:t>Token </a:t>
            </a:r>
            <a:r>
              <a:rPr lang="sv-SE" dirty="0" err="1"/>
              <a:t>Types</a:t>
            </a:r>
            <a:r>
              <a:rPr lang="sv-SE" dirty="0"/>
              <a:t> </a:t>
            </a:r>
            <a:r>
              <a:rPr lang="sv-SE" b="0" dirty="0">
                <a:solidFill>
                  <a:schemeClr val="bg2">
                    <a:lumMod val="75000"/>
                  </a:schemeClr>
                </a:solidFill>
              </a:rPr>
              <a:t>(</a:t>
            </a:r>
            <a:r>
              <a:rPr lang="sv-SE" b="0" dirty="0" err="1">
                <a:solidFill>
                  <a:schemeClr val="bg2">
                    <a:lumMod val="75000"/>
                  </a:schemeClr>
                </a:solidFill>
              </a:rPr>
              <a:t>don’t</a:t>
            </a:r>
            <a:r>
              <a:rPr lang="sv-SE" b="0" dirty="0">
                <a:solidFill>
                  <a:schemeClr val="bg2">
                    <a:lumMod val="75000"/>
                  </a:schemeClr>
                </a:solidFill>
              </a:rPr>
              <a:t> </a:t>
            </a:r>
            <a:r>
              <a:rPr lang="sv-SE" b="0" dirty="0" err="1">
                <a:solidFill>
                  <a:schemeClr val="bg2">
                    <a:lumMod val="75000"/>
                  </a:schemeClr>
                </a:solidFill>
              </a:rPr>
              <a:t>we</a:t>
            </a:r>
            <a:r>
              <a:rPr lang="sv-SE" b="0" dirty="0">
                <a:solidFill>
                  <a:schemeClr val="bg2">
                    <a:lumMod val="75000"/>
                  </a:schemeClr>
                </a:solidFill>
              </a:rPr>
              <a:t> love it)</a:t>
            </a:r>
          </a:p>
        </p:txBody>
      </p:sp>
      <p:sp>
        <p:nvSpPr>
          <p:cNvPr id="3" name="Espace réservé du contenu 2">
            <a:extLst>
              <a:ext uri="{FF2B5EF4-FFF2-40B4-BE49-F238E27FC236}">
                <a16:creationId xmlns:a16="http://schemas.microsoft.com/office/drawing/2014/main" id="{F88E3C38-F7C1-F320-0E47-F726D133016A}"/>
              </a:ext>
            </a:extLst>
          </p:cNvPr>
          <p:cNvSpPr>
            <a:spLocks noGrp="1"/>
          </p:cNvSpPr>
          <p:nvPr>
            <p:ph idx="1"/>
          </p:nvPr>
        </p:nvSpPr>
        <p:spPr>
          <a:xfrm>
            <a:off x="838200" y="1825625"/>
            <a:ext cx="11185634" cy="4351338"/>
          </a:xfrm>
        </p:spPr>
        <p:txBody>
          <a:bodyPr>
            <a:normAutofit lnSpcReduction="10000"/>
          </a:bodyPr>
          <a:lstStyle/>
          <a:p>
            <a:r>
              <a:rPr lang="sv-SE" sz="3200" dirty="0" err="1"/>
              <a:t>GitHub</a:t>
            </a:r>
            <a:r>
              <a:rPr lang="sv-SE" sz="3200" dirty="0"/>
              <a:t> Personal Access Token </a:t>
            </a:r>
            <a:r>
              <a:rPr lang="sv-SE" sz="3200" dirty="0">
                <a:solidFill>
                  <a:schemeClr val="bg2">
                    <a:lumMod val="75000"/>
                  </a:schemeClr>
                </a:solidFill>
              </a:rPr>
              <a:t>(PAT)</a:t>
            </a:r>
          </a:p>
          <a:p>
            <a:pPr lvl="1"/>
            <a:r>
              <a:rPr lang="sv-SE" sz="2800" dirty="0" err="1"/>
              <a:t>GitHub</a:t>
            </a:r>
            <a:r>
              <a:rPr lang="sv-SE" sz="2800" dirty="0"/>
              <a:t> Fine-</a:t>
            </a:r>
            <a:r>
              <a:rPr lang="sv-SE" sz="2800" dirty="0" err="1"/>
              <a:t>Grained</a:t>
            </a:r>
            <a:r>
              <a:rPr lang="sv-SE" sz="2800" dirty="0"/>
              <a:t> PAT</a:t>
            </a:r>
          </a:p>
          <a:p>
            <a:r>
              <a:rPr lang="sv-SE" sz="3200" dirty="0" err="1"/>
              <a:t>GitHub</a:t>
            </a:r>
            <a:r>
              <a:rPr lang="sv-SE" sz="3200" dirty="0"/>
              <a:t> </a:t>
            </a:r>
            <a:r>
              <a:rPr lang="sv-SE" sz="3200" dirty="0" err="1"/>
              <a:t>App</a:t>
            </a:r>
            <a:r>
              <a:rPr lang="sv-SE" sz="3200" dirty="0"/>
              <a:t> JWT </a:t>
            </a:r>
            <a:r>
              <a:rPr lang="sv-SE" sz="3200" dirty="0">
                <a:solidFill>
                  <a:schemeClr val="bg2">
                    <a:lumMod val="75000"/>
                  </a:schemeClr>
                </a:solidFill>
              </a:rPr>
              <a:t>(JSON Web Token)</a:t>
            </a:r>
          </a:p>
          <a:p>
            <a:pPr lvl="1"/>
            <a:r>
              <a:rPr lang="sv-SE" sz="2800" dirty="0" err="1"/>
              <a:t>Only</a:t>
            </a:r>
            <a:r>
              <a:rPr lang="sv-SE" sz="2800" dirty="0"/>
              <a:t> for </a:t>
            </a:r>
            <a:r>
              <a:rPr lang="sv-SE" sz="2800" dirty="0" err="1"/>
              <a:t>authenticating</a:t>
            </a:r>
            <a:r>
              <a:rPr lang="sv-SE" sz="2800" dirty="0"/>
              <a:t>, </a:t>
            </a:r>
            <a:r>
              <a:rPr lang="sv-SE" sz="2800" dirty="0" err="1"/>
              <a:t>used</a:t>
            </a:r>
            <a:r>
              <a:rPr lang="sv-SE" sz="2800" dirty="0"/>
              <a:t> for </a:t>
            </a:r>
            <a:r>
              <a:rPr lang="sv-SE" sz="2800" dirty="0" err="1"/>
              <a:t>requesting</a:t>
            </a:r>
            <a:r>
              <a:rPr lang="sv-SE" sz="2800" dirty="0"/>
              <a:t> installation tokens</a:t>
            </a:r>
          </a:p>
          <a:p>
            <a:r>
              <a:rPr lang="sv-SE" sz="3200" dirty="0" err="1"/>
              <a:t>GitHub</a:t>
            </a:r>
            <a:r>
              <a:rPr lang="sv-SE" sz="3200" dirty="0"/>
              <a:t> Installation Token</a:t>
            </a:r>
          </a:p>
          <a:p>
            <a:r>
              <a:rPr lang="sv-SE" sz="3200" dirty="0" err="1"/>
              <a:t>GitHub</a:t>
            </a:r>
            <a:r>
              <a:rPr lang="sv-SE" sz="3200" dirty="0"/>
              <a:t> Actions Workflow Token </a:t>
            </a:r>
            <a:r>
              <a:rPr lang="sv-SE" sz="3200" dirty="0">
                <a:solidFill>
                  <a:schemeClr val="bg2">
                    <a:lumMod val="75000"/>
                  </a:schemeClr>
                </a:solidFill>
              </a:rPr>
              <a:t>(GITHUB_TOKEN)</a:t>
            </a:r>
            <a:endParaRPr lang="sv-SE" sz="2800" dirty="0">
              <a:solidFill>
                <a:schemeClr val="bg2">
                  <a:lumMod val="75000"/>
                </a:schemeClr>
              </a:solidFill>
            </a:endParaRPr>
          </a:p>
          <a:p>
            <a:pPr lvl="1"/>
            <a:r>
              <a:rPr lang="sv-SE" sz="2800" dirty="0" err="1"/>
              <a:t>Actually</a:t>
            </a:r>
            <a:r>
              <a:rPr lang="sv-SE" sz="2800" dirty="0"/>
              <a:t> an </a:t>
            </a:r>
            <a:r>
              <a:rPr lang="sv-SE" sz="2800" dirty="0" err="1"/>
              <a:t>automatic</a:t>
            </a:r>
            <a:r>
              <a:rPr lang="sv-SE" sz="2800" dirty="0"/>
              <a:t> Installation Token for the </a:t>
            </a:r>
            <a:r>
              <a:rPr lang="sv-SE" sz="2800" dirty="0" err="1"/>
              <a:t>GitHub</a:t>
            </a:r>
            <a:r>
              <a:rPr lang="sv-SE" sz="2800" dirty="0"/>
              <a:t> Actions </a:t>
            </a:r>
            <a:r>
              <a:rPr lang="sv-SE" sz="2800" dirty="0" err="1"/>
              <a:t>App</a:t>
            </a:r>
            <a:endParaRPr lang="sv-SE" sz="2800" dirty="0"/>
          </a:p>
          <a:p>
            <a:r>
              <a:rPr lang="sv-SE" sz="3200" dirty="0" err="1"/>
              <a:t>User</a:t>
            </a:r>
            <a:r>
              <a:rPr lang="sv-SE" sz="3200" dirty="0"/>
              <a:t> Access Token</a:t>
            </a:r>
          </a:p>
          <a:p>
            <a:pPr lvl="1"/>
            <a:r>
              <a:rPr lang="sv-SE" sz="2800" dirty="0" err="1"/>
              <a:t>Preferably</a:t>
            </a:r>
            <a:r>
              <a:rPr lang="sv-SE" sz="2800" dirty="0"/>
              <a:t> </a:t>
            </a:r>
            <a:r>
              <a:rPr lang="sv-SE" sz="2800" dirty="0" err="1"/>
              <a:t>through</a:t>
            </a:r>
            <a:r>
              <a:rPr lang="sv-SE" sz="2800" dirty="0"/>
              <a:t> </a:t>
            </a:r>
            <a:r>
              <a:rPr lang="sv-SE" sz="2800" dirty="0" err="1"/>
              <a:t>GitHub</a:t>
            </a:r>
            <a:r>
              <a:rPr lang="sv-SE" sz="2800" dirty="0"/>
              <a:t> </a:t>
            </a:r>
            <a:r>
              <a:rPr lang="sv-SE" sz="2800" dirty="0" err="1"/>
              <a:t>Apps</a:t>
            </a:r>
            <a:r>
              <a:rPr lang="sv-SE" sz="2800" dirty="0"/>
              <a:t> </a:t>
            </a:r>
            <a:r>
              <a:rPr lang="sv-SE" sz="2800" dirty="0" err="1"/>
              <a:t>instead</a:t>
            </a:r>
            <a:r>
              <a:rPr lang="sv-SE" sz="2800" dirty="0"/>
              <a:t> </a:t>
            </a:r>
            <a:r>
              <a:rPr lang="sv-SE" sz="2800" dirty="0" err="1"/>
              <a:t>of</a:t>
            </a:r>
            <a:r>
              <a:rPr lang="sv-SE" sz="2800" dirty="0"/>
              <a:t> </a:t>
            </a:r>
            <a:r>
              <a:rPr lang="sv-SE" sz="2800" dirty="0" err="1"/>
              <a:t>OAuth</a:t>
            </a:r>
            <a:r>
              <a:rPr lang="sv-SE" sz="2800" dirty="0"/>
              <a:t> </a:t>
            </a:r>
            <a:r>
              <a:rPr lang="sv-SE" sz="2800" dirty="0" err="1"/>
              <a:t>Apps</a:t>
            </a:r>
            <a:endParaRPr lang="sv-SE" sz="2800" dirty="0"/>
          </a:p>
        </p:txBody>
      </p:sp>
    </p:spTree>
    <p:extLst>
      <p:ext uri="{BB962C8B-B14F-4D97-AF65-F5344CB8AC3E}">
        <p14:creationId xmlns:p14="http://schemas.microsoft.com/office/powerpoint/2010/main" val="808005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9" presetClass="emph" presetSubtype="0" grpId="1" nodeType="withEffect">
                                  <p:stCondLst>
                                    <p:cond delay="0"/>
                                  </p:stCondLst>
                                  <p:childTnLst>
                                    <p:set>
                                      <p:cBhvr>
                                        <p:cTn id="22" dur="indefinite"/>
                                        <p:tgtEl>
                                          <p:spTgt spid="3">
                                            <p:txEl>
                                              <p:pRg st="0" end="0"/>
                                            </p:txEl>
                                          </p:spTgt>
                                        </p:tgtEl>
                                        <p:attrNameLst>
                                          <p:attrName>style.opacity</p:attrName>
                                        </p:attrNameLst>
                                      </p:cBhvr>
                                      <p:to>
                                        <p:strVal val="0.5"/>
                                      </p:to>
                                    </p:set>
                                    <p:animEffect filter="image" prLst="opacity: 0.5">
                                      <p:cBhvr rctx="IE">
                                        <p:cTn id="23" dur="indefinite"/>
                                        <p:tgtEl>
                                          <p:spTgt spid="3">
                                            <p:txEl>
                                              <p:pRg st="0" end="0"/>
                                            </p:txEl>
                                          </p:spTgt>
                                        </p:tgtEl>
                                      </p:cBhvr>
                                    </p:animEffect>
                                  </p:childTnLst>
                                </p:cTn>
                              </p:par>
                              <p:par>
                                <p:cTn id="24" presetID="9" presetClass="emph" presetSubtype="0" grpId="1" nodeType="withEffect">
                                  <p:stCondLst>
                                    <p:cond delay="0"/>
                                  </p:stCondLst>
                                  <p:childTnLst>
                                    <p:set>
                                      <p:cBhvr>
                                        <p:cTn id="25" dur="indefinite"/>
                                        <p:tgtEl>
                                          <p:spTgt spid="3">
                                            <p:txEl>
                                              <p:pRg st="1" end="1"/>
                                            </p:txEl>
                                          </p:spTgt>
                                        </p:tgtEl>
                                        <p:attrNameLst>
                                          <p:attrName>style.opacity</p:attrName>
                                        </p:attrNameLst>
                                      </p:cBhvr>
                                      <p:to>
                                        <p:strVal val="0.5"/>
                                      </p:to>
                                    </p:set>
                                    <p:animEffect filter="image" prLst="opacity: 0.5">
                                      <p:cBhvr rctx="IE">
                                        <p:cTn id="26" dur="indefinite"/>
                                        <p:tgtEl>
                                          <p:spTgt spid="3">
                                            <p:txEl>
                                              <p:pRg st="1" end="1"/>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Effect transition="in" filter="fade">
                                      <p:cBhvr>
                                        <p:cTn id="31" dur="500"/>
                                        <p:tgtEl>
                                          <p:spTgt spid="3">
                                            <p:txEl>
                                              <p:pRg st="4" end="4"/>
                                            </p:txEl>
                                          </p:spTgt>
                                        </p:tgtEl>
                                      </p:cBhvr>
                                    </p:animEffect>
                                  </p:childTnLst>
                                </p:cTn>
                              </p:par>
                              <p:par>
                                <p:cTn id="32" presetID="9" presetClass="emph" presetSubtype="0" grpId="1" nodeType="withEffect">
                                  <p:stCondLst>
                                    <p:cond delay="0"/>
                                  </p:stCondLst>
                                  <p:childTnLst>
                                    <p:set>
                                      <p:cBhvr>
                                        <p:cTn id="33" dur="indefinite"/>
                                        <p:tgtEl>
                                          <p:spTgt spid="3">
                                            <p:txEl>
                                              <p:pRg st="2" end="2"/>
                                            </p:txEl>
                                          </p:spTgt>
                                        </p:tgtEl>
                                        <p:attrNameLst>
                                          <p:attrName>style.opacity</p:attrName>
                                        </p:attrNameLst>
                                      </p:cBhvr>
                                      <p:to>
                                        <p:strVal val="0.5"/>
                                      </p:to>
                                    </p:set>
                                    <p:animEffect filter="image" prLst="opacity: 0.5">
                                      <p:cBhvr rctx="IE">
                                        <p:cTn id="34" dur="indefinite"/>
                                        <p:tgtEl>
                                          <p:spTgt spid="3">
                                            <p:txEl>
                                              <p:pRg st="2" end="2"/>
                                            </p:txEl>
                                          </p:spTgt>
                                        </p:tgtEl>
                                      </p:cBhvr>
                                    </p:animEffect>
                                  </p:childTnLst>
                                </p:cTn>
                              </p:par>
                              <p:par>
                                <p:cTn id="35" presetID="9" presetClass="emph" presetSubtype="0" grpId="1" nodeType="withEffect">
                                  <p:stCondLst>
                                    <p:cond delay="0"/>
                                  </p:stCondLst>
                                  <p:childTnLst>
                                    <p:set>
                                      <p:cBhvr>
                                        <p:cTn id="36" dur="indefinite"/>
                                        <p:tgtEl>
                                          <p:spTgt spid="3">
                                            <p:txEl>
                                              <p:pRg st="3" end="3"/>
                                            </p:txEl>
                                          </p:spTgt>
                                        </p:tgtEl>
                                        <p:attrNameLst>
                                          <p:attrName>style.opacity</p:attrName>
                                        </p:attrNameLst>
                                      </p:cBhvr>
                                      <p:to>
                                        <p:strVal val="0.5"/>
                                      </p:to>
                                    </p:set>
                                    <p:animEffect filter="image" prLst="opacity: 0.5">
                                      <p:cBhvr rctx="IE">
                                        <p:cTn id="37" dur="indefinite"/>
                                        <p:tgtEl>
                                          <p:spTgt spid="3">
                                            <p:txEl>
                                              <p:pRg st="3" end="3"/>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fade">
                                      <p:cBhvr>
                                        <p:cTn id="42" dur="500"/>
                                        <p:tgtEl>
                                          <p:spTgt spid="3">
                                            <p:txEl>
                                              <p:pRg st="5" end="5"/>
                                            </p:txEl>
                                          </p:spTgt>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3">
                                            <p:txEl>
                                              <p:pRg st="6" end="6"/>
                                            </p:txEl>
                                          </p:spTgt>
                                        </p:tgtEl>
                                        <p:attrNameLst>
                                          <p:attrName>style.visibility</p:attrName>
                                        </p:attrNameLst>
                                      </p:cBhvr>
                                      <p:to>
                                        <p:strVal val="visible"/>
                                      </p:to>
                                    </p:set>
                                    <p:animEffect transition="in" filter="fade">
                                      <p:cBhvr>
                                        <p:cTn id="45" dur="500"/>
                                        <p:tgtEl>
                                          <p:spTgt spid="3">
                                            <p:txEl>
                                              <p:pRg st="6" end="6"/>
                                            </p:txEl>
                                          </p:spTgt>
                                        </p:tgtEl>
                                      </p:cBhvr>
                                    </p:animEffect>
                                  </p:childTnLst>
                                </p:cTn>
                              </p:par>
                              <p:par>
                                <p:cTn id="46" presetID="9" presetClass="emph" presetSubtype="0" grpId="1" nodeType="withEffect">
                                  <p:stCondLst>
                                    <p:cond delay="0"/>
                                  </p:stCondLst>
                                  <p:childTnLst>
                                    <p:set>
                                      <p:cBhvr>
                                        <p:cTn id="47" dur="indefinite"/>
                                        <p:tgtEl>
                                          <p:spTgt spid="3">
                                            <p:txEl>
                                              <p:pRg st="4" end="4"/>
                                            </p:txEl>
                                          </p:spTgt>
                                        </p:tgtEl>
                                        <p:attrNameLst>
                                          <p:attrName>style.opacity</p:attrName>
                                        </p:attrNameLst>
                                      </p:cBhvr>
                                      <p:to>
                                        <p:strVal val="0.5"/>
                                      </p:to>
                                    </p:set>
                                    <p:animEffect filter="image" prLst="opacity: 0.5">
                                      <p:cBhvr rctx="IE">
                                        <p:cTn id="48" dur="indefinite"/>
                                        <p:tgtEl>
                                          <p:spTgt spid="3">
                                            <p:txEl>
                                              <p:pRg st="4" end="4"/>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3">
                                            <p:txEl>
                                              <p:pRg st="7" end="7"/>
                                            </p:txEl>
                                          </p:spTgt>
                                        </p:tgtEl>
                                        <p:attrNameLst>
                                          <p:attrName>style.visibility</p:attrName>
                                        </p:attrNameLst>
                                      </p:cBhvr>
                                      <p:to>
                                        <p:strVal val="visible"/>
                                      </p:to>
                                    </p:set>
                                    <p:animEffect transition="in" filter="fade">
                                      <p:cBhvr>
                                        <p:cTn id="53" dur="500"/>
                                        <p:tgtEl>
                                          <p:spTgt spid="3">
                                            <p:txEl>
                                              <p:pRg st="7" end="7"/>
                                            </p:txEl>
                                          </p:spTgt>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3">
                                            <p:txEl>
                                              <p:pRg st="8" end="8"/>
                                            </p:txEl>
                                          </p:spTgt>
                                        </p:tgtEl>
                                        <p:attrNameLst>
                                          <p:attrName>style.visibility</p:attrName>
                                        </p:attrNameLst>
                                      </p:cBhvr>
                                      <p:to>
                                        <p:strVal val="visible"/>
                                      </p:to>
                                    </p:set>
                                    <p:animEffect transition="in" filter="fade">
                                      <p:cBhvr>
                                        <p:cTn id="56" dur="500"/>
                                        <p:tgtEl>
                                          <p:spTgt spid="3">
                                            <p:txEl>
                                              <p:pRg st="8" end="8"/>
                                            </p:txEl>
                                          </p:spTgt>
                                        </p:tgtEl>
                                      </p:cBhvr>
                                    </p:animEffect>
                                  </p:childTnLst>
                                </p:cTn>
                              </p:par>
                              <p:par>
                                <p:cTn id="57" presetID="9" presetClass="emph" presetSubtype="0" grpId="1" nodeType="withEffect">
                                  <p:stCondLst>
                                    <p:cond delay="0"/>
                                  </p:stCondLst>
                                  <p:childTnLst>
                                    <p:set>
                                      <p:cBhvr>
                                        <p:cTn id="58" dur="indefinite"/>
                                        <p:tgtEl>
                                          <p:spTgt spid="3">
                                            <p:txEl>
                                              <p:pRg st="5" end="5"/>
                                            </p:txEl>
                                          </p:spTgt>
                                        </p:tgtEl>
                                        <p:attrNameLst>
                                          <p:attrName>style.opacity</p:attrName>
                                        </p:attrNameLst>
                                      </p:cBhvr>
                                      <p:to>
                                        <p:strVal val="0.5"/>
                                      </p:to>
                                    </p:set>
                                    <p:animEffect filter="image" prLst="opacity: 0.5">
                                      <p:cBhvr rctx="IE">
                                        <p:cTn id="59" dur="indefinite"/>
                                        <p:tgtEl>
                                          <p:spTgt spid="3">
                                            <p:txEl>
                                              <p:pRg st="5" end="5"/>
                                            </p:txEl>
                                          </p:spTgt>
                                        </p:tgtEl>
                                      </p:cBhvr>
                                    </p:animEffect>
                                  </p:childTnLst>
                                </p:cTn>
                              </p:par>
                              <p:par>
                                <p:cTn id="60" presetID="9" presetClass="emph" presetSubtype="0" grpId="1" nodeType="withEffect">
                                  <p:stCondLst>
                                    <p:cond delay="0"/>
                                  </p:stCondLst>
                                  <p:childTnLst>
                                    <p:set>
                                      <p:cBhvr>
                                        <p:cTn id="61" dur="indefinite"/>
                                        <p:tgtEl>
                                          <p:spTgt spid="3">
                                            <p:txEl>
                                              <p:pRg st="6" end="6"/>
                                            </p:txEl>
                                          </p:spTgt>
                                        </p:tgtEl>
                                        <p:attrNameLst>
                                          <p:attrName>style.opacity</p:attrName>
                                        </p:attrNameLst>
                                      </p:cBhvr>
                                      <p:to>
                                        <p:strVal val="0.5"/>
                                      </p:to>
                                    </p:set>
                                    <p:animEffect filter="image" prLst="opacity: 0.5">
                                      <p:cBhvr rctx="IE">
                                        <p:cTn id="62" dur="indefinite"/>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3" grpId="1" uiExpand="1"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78C54A-595D-0F63-DC78-7BC21E639EE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5979874-AC7A-9AE6-97AC-5FE21058914B}"/>
              </a:ext>
            </a:extLst>
          </p:cNvPr>
          <p:cNvSpPr>
            <a:spLocks noGrp="1"/>
          </p:cNvSpPr>
          <p:nvPr>
            <p:ph type="title"/>
          </p:nvPr>
        </p:nvSpPr>
        <p:spPr/>
        <p:txBody>
          <a:bodyPr/>
          <a:lstStyle/>
          <a:p>
            <a:r>
              <a:rPr lang="en-US" dirty="0"/>
              <a:t>What are we creating today?</a:t>
            </a:r>
          </a:p>
        </p:txBody>
      </p:sp>
      <p:sp>
        <p:nvSpPr>
          <p:cNvPr id="3" name="Content Placeholder 2">
            <a:extLst>
              <a:ext uri="{FF2B5EF4-FFF2-40B4-BE49-F238E27FC236}">
                <a16:creationId xmlns:a16="http://schemas.microsoft.com/office/drawing/2014/main" id="{26CB9EA7-4697-7E0A-7A8A-38BF17767A51}"/>
              </a:ext>
            </a:extLst>
          </p:cNvPr>
          <p:cNvSpPr>
            <a:spLocks noGrp="1"/>
          </p:cNvSpPr>
          <p:nvPr>
            <p:ph idx="1"/>
          </p:nvPr>
        </p:nvSpPr>
        <p:spPr/>
        <p:txBody>
          <a:bodyPr/>
          <a:lstStyle/>
          <a:p>
            <a:r>
              <a:rPr lang="en-US" dirty="0"/>
              <a:t>Demo 1 – Comment on new issues in same repo</a:t>
            </a:r>
          </a:p>
          <a:p>
            <a:r>
              <a:rPr lang="en-US" dirty="0"/>
              <a:t>Demo 2 – Comment as custom app identity</a:t>
            </a:r>
          </a:p>
          <a:p>
            <a:r>
              <a:rPr lang="en-US" dirty="0"/>
              <a:t>Demo 3 – Mirror issues to another repo and comment</a:t>
            </a:r>
          </a:p>
        </p:txBody>
      </p:sp>
    </p:spTree>
    <p:extLst>
      <p:ext uri="{BB962C8B-B14F-4D97-AF65-F5344CB8AC3E}">
        <p14:creationId xmlns:p14="http://schemas.microsoft.com/office/powerpoint/2010/main" val="5598542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B167248-C99C-E892-89E1-4CBB81F02F90}"/>
              </a:ext>
            </a:extLst>
          </p:cNvPr>
          <p:cNvSpPr>
            <a:spLocks noGrp="1"/>
          </p:cNvSpPr>
          <p:nvPr>
            <p:ph type="title"/>
          </p:nvPr>
        </p:nvSpPr>
        <p:spPr>
          <a:xfrm>
            <a:off x="831850" y="529389"/>
            <a:ext cx="10515600" cy="1004637"/>
          </a:xfrm>
        </p:spPr>
        <p:txBody>
          <a:bodyPr/>
          <a:lstStyle/>
          <a:p>
            <a:r>
              <a:rPr lang="en-GB" dirty="0"/>
              <a:t>Demo</a:t>
            </a:r>
          </a:p>
        </p:txBody>
      </p:sp>
      <p:pic>
        <p:nvPicPr>
          <p:cNvPr id="9" name="Picture 9">
            <a:extLst>
              <a:ext uri="{FF2B5EF4-FFF2-40B4-BE49-F238E27FC236}">
                <a16:creationId xmlns:a16="http://schemas.microsoft.com/office/drawing/2014/main" id="{776AC288-703A-8014-23CA-E040CDD7E976}"/>
              </a:ext>
            </a:extLst>
          </p:cNvPr>
          <p:cNvPicPr>
            <a:picLocks noChangeAspect="1"/>
          </p:cNvPicPr>
          <p:nvPr/>
        </p:nvPicPr>
        <p:blipFill>
          <a:blip r:embed="rId3"/>
          <a:stretch>
            <a:fillRect/>
          </a:stretch>
        </p:blipFill>
        <p:spPr>
          <a:xfrm>
            <a:off x="3342841" y="1155562"/>
            <a:ext cx="5506318" cy="454687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3172594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re 1">
            <a:extLst>
              <a:ext uri="{FF2B5EF4-FFF2-40B4-BE49-F238E27FC236}">
                <a16:creationId xmlns:a16="http://schemas.microsoft.com/office/drawing/2014/main" id="{82643D59-896E-68AE-5BCA-3F8558F198EF}"/>
              </a:ext>
            </a:extLst>
          </p:cNvPr>
          <p:cNvSpPr txBox="1">
            <a:spLocks/>
          </p:cNvSpPr>
          <p:nvPr/>
        </p:nvSpPr>
        <p:spPr>
          <a:xfrm>
            <a:off x="838200" y="365125"/>
            <a:ext cx="973328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a:t>3</a:t>
            </a:r>
            <a:endParaRPr lang="en-GB"/>
          </a:p>
        </p:txBody>
      </p:sp>
      <p:sp>
        <p:nvSpPr>
          <p:cNvPr id="11" name="Titel 10">
            <a:extLst>
              <a:ext uri="{FF2B5EF4-FFF2-40B4-BE49-F238E27FC236}">
                <a16:creationId xmlns:a16="http://schemas.microsoft.com/office/drawing/2014/main" id="{72D13131-79CF-8701-656B-BEFF02678053}"/>
              </a:ext>
            </a:extLst>
          </p:cNvPr>
          <p:cNvSpPr>
            <a:spLocks noGrp="1"/>
          </p:cNvSpPr>
          <p:nvPr>
            <p:ph type="title" idx="4294967295"/>
          </p:nvPr>
        </p:nvSpPr>
        <p:spPr>
          <a:xfrm>
            <a:off x="0" y="0"/>
            <a:ext cx="12192000" cy="6858000"/>
          </a:xfrm>
          <a:prstGeom prst="rect">
            <a:avLst/>
          </a:prstGeom>
        </p:spPr>
        <p:txBody>
          <a:bodyPr anchor="ctr" anchorCtr="0"/>
          <a:lstStyle/>
          <a:p>
            <a:pPr algn="ctr"/>
            <a:r>
              <a:rPr lang="en-US" sz="25000">
                <a:solidFill>
                  <a:schemeClr val="bg1"/>
                </a:solidFill>
                <a:latin typeface="Stencil" panose="040409050D0802020404" pitchFamily="82" charset="0"/>
              </a:rPr>
              <a:t>3</a:t>
            </a:r>
            <a:endParaRPr lang="en-DE" sz="25000">
              <a:solidFill>
                <a:schemeClr val="bg1"/>
              </a:solidFill>
              <a:latin typeface="Stencil" panose="040409050D0802020404" pitchFamily="82" charset="0"/>
            </a:endParaRPr>
          </a:p>
        </p:txBody>
      </p:sp>
    </p:spTree>
    <p:extLst>
      <p:ext uri="{BB962C8B-B14F-4D97-AF65-F5344CB8AC3E}">
        <p14:creationId xmlns:p14="http://schemas.microsoft.com/office/powerpoint/2010/main" val="2970004164"/>
      </p:ext>
    </p:extLst>
  </p:cSld>
  <p:clrMapOvr>
    <a:masterClrMapping/>
  </p:clrMapOvr>
  <p:transition spd="slow" advTm="1000">
    <p:wip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04D916-2A73-D2E3-61A8-7F474E03135D}"/>
            </a:ext>
          </a:extLst>
        </p:cNvPr>
        <p:cNvGrpSpPr/>
        <p:nvPr/>
      </p:nvGrpSpPr>
      <p:grpSpPr>
        <a:xfrm>
          <a:off x="0" y="0"/>
          <a:ext cx="0" cy="0"/>
          <a:chOff x="0" y="0"/>
          <a:chExt cx="0" cy="0"/>
        </a:xfrm>
      </p:grpSpPr>
      <p:sp>
        <p:nvSpPr>
          <p:cNvPr id="9" name="Title 3">
            <a:extLst>
              <a:ext uri="{FF2B5EF4-FFF2-40B4-BE49-F238E27FC236}">
                <a16:creationId xmlns:a16="http://schemas.microsoft.com/office/drawing/2014/main" id="{90C42717-4745-5DFD-220E-D6988360A60A}"/>
              </a:ext>
            </a:extLst>
          </p:cNvPr>
          <p:cNvSpPr txBox="1">
            <a:spLocks/>
          </p:cNvSpPr>
          <p:nvPr/>
        </p:nvSpPr>
        <p:spPr>
          <a:xfrm>
            <a:off x="831850" y="529389"/>
            <a:ext cx="10515600" cy="100463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b="1" kern="1200">
                <a:solidFill>
                  <a:srgbClr val="3B2B46"/>
                </a:solidFill>
                <a:latin typeface="+mj-lt"/>
                <a:ea typeface="+mj-ea"/>
                <a:cs typeface="+mj-cs"/>
              </a:defRPr>
            </a:lvl1pPr>
          </a:lstStyle>
          <a:p>
            <a:r>
              <a:rPr lang="en-GB" dirty="0"/>
              <a:t>Break time!</a:t>
            </a:r>
          </a:p>
        </p:txBody>
      </p:sp>
    </p:spTree>
    <p:extLst>
      <p:ext uri="{BB962C8B-B14F-4D97-AF65-F5344CB8AC3E}">
        <p14:creationId xmlns:p14="http://schemas.microsoft.com/office/powerpoint/2010/main" val="27510546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D60D9E-5482-82B4-ADB7-FA8E82EFE47A}"/>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BA82D231-B314-E892-0F1C-7FA875AECD5F}"/>
              </a:ext>
            </a:extLst>
          </p:cNvPr>
          <p:cNvSpPr>
            <a:spLocks noGrp="1"/>
          </p:cNvSpPr>
          <p:nvPr>
            <p:ph type="title"/>
          </p:nvPr>
        </p:nvSpPr>
        <p:spPr>
          <a:xfrm>
            <a:off x="831850" y="529389"/>
            <a:ext cx="10515600" cy="1004637"/>
          </a:xfrm>
        </p:spPr>
        <p:txBody>
          <a:bodyPr/>
          <a:lstStyle/>
          <a:p>
            <a:r>
              <a:rPr lang="en-GB" dirty="0"/>
              <a:t>Demo</a:t>
            </a:r>
          </a:p>
        </p:txBody>
      </p:sp>
      <p:pic>
        <p:nvPicPr>
          <p:cNvPr id="9" name="Picture 9">
            <a:extLst>
              <a:ext uri="{FF2B5EF4-FFF2-40B4-BE49-F238E27FC236}">
                <a16:creationId xmlns:a16="http://schemas.microsoft.com/office/drawing/2014/main" id="{7DE37725-9A77-4312-9C87-B343B269B7F0}"/>
              </a:ext>
            </a:extLst>
          </p:cNvPr>
          <p:cNvPicPr>
            <a:picLocks noChangeAspect="1"/>
          </p:cNvPicPr>
          <p:nvPr/>
        </p:nvPicPr>
        <p:blipFill>
          <a:blip r:embed="rId3"/>
          <a:stretch>
            <a:fillRect/>
          </a:stretch>
        </p:blipFill>
        <p:spPr>
          <a:xfrm>
            <a:off x="3342841" y="1155562"/>
            <a:ext cx="5506318" cy="454687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0377696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E1E631-0A3E-A758-7700-19335254046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024DE8D-015A-41CE-262A-AB13B4127A1B}"/>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FFB09CDC-C84D-AFC2-4F7A-2DF37C2D15F0}"/>
              </a:ext>
            </a:extLst>
          </p:cNvPr>
          <p:cNvSpPr>
            <a:spLocks noGrp="1"/>
          </p:cNvSpPr>
          <p:nvPr>
            <p:ph idx="1"/>
          </p:nvPr>
        </p:nvSpPr>
        <p:spPr/>
        <p:txBody>
          <a:bodyPr/>
          <a:lstStyle/>
          <a:p>
            <a:r>
              <a:rPr lang="en-US" dirty="0"/>
              <a:t>GitHub Apps allow us to extend GitHub</a:t>
            </a:r>
          </a:p>
          <a:p>
            <a:pPr lvl="1"/>
            <a:r>
              <a:rPr lang="en-US" dirty="0"/>
              <a:t>Cross-repository permissions</a:t>
            </a:r>
          </a:p>
          <a:p>
            <a:r>
              <a:rPr lang="en-US" dirty="0"/>
              <a:t>We explored issue creation &amp; comments</a:t>
            </a:r>
          </a:p>
          <a:p>
            <a:pPr lvl="1"/>
            <a:r>
              <a:rPr lang="en-US" dirty="0"/>
              <a:t>But any event is possible with webhooks</a:t>
            </a:r>
          </a:p>
          <a:p>
            <a:r>
              <a:rPr lang="en-US" dirty="0"/>
              <a:t>Opens the door to any automation</a:t>
            </a:r>
          </a:p>
          <a:p>
            <a:pPr lvl="1"/>
            <a:r>
              <a:rPr lang="en-US" dirty="0"/>
              <a:t>Improve organization &amp; developer productivity</a:t>
            </a:r>
          </a:p>
          <a:p>
            <a:endParaRPr lang="en-US" dirty="0"/>
          </a:p>
          <a:p>
            <a:endParaRPr lang="en-US" dirty="0"/>
          </a:p>
        </p:txBody>
      </p:sp>
      <p:pic>
        <p:nvPicPr>
          <p:cNvPr id="5" name="Graphic 4">
            <a:extLst>
              <a:ext uri="{FF2B5EF4-FFF2-40B4-BE49-F238E27FC236}">
                <a16:creationId xmlns:a16="http://schemas.microsoft.com/office/drawing/2014/main" id="{6FF91A9A-DA02-2755-40F9-B76C917B3DE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560511" y="1825625"/>
            <a:ext cx="521215" cy="514075"/>
          </a:xfrm>
          <a:prstGeom prst="rect">
            <a:avLst/>
          </a:prstGeom>
        </p:spPr>
      </p:pic>
      <p:pic>
        <p:nvPicPr>
          <p:cNvPr id="7" name="Graphic 6">
            <a:extLst>
              <a:ext uri="{FF2B5EF4-FFF2-40B4-BE49-F238E27FC236}">
                <a16:creationId xmlns:a16="http://schemas.microsoft.com/office/drawing/2014/main" id="{96A6438B-9681-5266-7FFD-C6B45DE9237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766247" y="2955680"/>
            <a:ext cx="557796" cy="557796"/>
          </a:xfrm>
          <a:prstGeom prst="rect">
            <a:avLst/>
          </a:prstGeom>
        </p:spPr>
      </p:pic>
      <p:pic>
        <p:nvPicPr>
          <p:cNvPr id="9" name="Graphic 8">
            <a:extLst>
              <a:ext uri="{FF2B5EF4-FFF2-40B4-BE49-F238E27FC236}">
                <a16:creationId xmlns:a16="http://schemas.microsoft.com/office/drawing/2014/main" id="{334AB0EB-0D3F-E688-4E24-905319F5E98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749977" y="4125075"/>
            <a:ext cx="491980" cy="491978"/>
          </a:xfrm>
          <a:prstGeom prst="rect">
            <a:avLst/>
          </a:prstGeom>
        </p:spPr>
      </p:pic>
    </p:spTree>
    <p:extLst>
      <p:ext uri="{BB962C8B-B14F-4D97-AF65-F5344CB8AC3E}">
        <p14:creationId xmlns:p14="http://schemas.microsoft.com/office/powerpoint/2010/main" val="1686559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fade">
                                      <p:cBhvr>
                                        <p:cTn id="18" dur="500"/>
                                        <p:tgtEl>
                                          <p:spTgt spid="3">
                                            <p:txEl>
                                              <p:pRg st="2" end="2"/>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500"/>
                                        <p:tgtEl>
                                          <p:spTgt spid="3">
                                            <p:txEl>
                                              <p:pRg st="3" end="3"/>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500"/>
                                        <p:tgtEl>
                                          <p:spTgt spid="7"/>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animEffect transition="in" filter="fade">
                                      <p:cBhvr>
                                        <p:cTn id="29" dur="500"/>
                                        <p:tgtEl>
                                          <p:spTgt spid="3">
                                            <p:txEl>
                                              <p:pRg st="4" end="4"/>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fade">
                                      <p:cBhvr>
                                        <p:cTn id="3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B697D0-11A9-4322-B013-7900FC781009}"/>
            </a:ext>
          </a:extLst>
        </p:cNvPr>
        <p:cNvGrpSpPr/>
        <p:nvPr/>
      </p:nvGrpSpPr>
      <p:grpSpPr>
        <a:xfrm>
          <a:off x="0" y="0"/>
          <a:ext cx="0" cy="0"/>
          <a:chOff x="0" y="0"/>
          <a:chExt cx="0" cy="0"/>
        </a:xfrm>
      </p:grpSpPr>
      <p:sp>
        <p:nvSpPr>
          <p:cNvPr id="9" name="Title 3">
            <a:extLst>
              <a:ext uri="{FF2B5EF4-FFF2-40B4-BE49-F238E27FC236}">
                <a16:creationId xmlns:a16="http://schemas.microsoft.com/office/drawing/2014/main" id="{8F6F15E6-9940-A322-8372-3A1EFE9937C9}"/>
              </a:ext>
            </a:extLst>
          </p:cNvPr>
          <p:cNvSpPr txBox="1">
            <a:spLocks/>
          </p:cNvSpPr>
          <p:nvPr/>
        </p:nvSpPr>
        <p:spPr>
          <a:xfrm>
            <a:off x="831850" y="529389"/>
            <a:ext cx="10515600" cy="100463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b="1" kern="1200">
                <a:solidFill>
                  <a:srgbClr val="3B2B46"/>
                </a:solidFill>
                <a:latin typeface="+mj-lt"/>
                <a:ea typeface="+mj-ea"/>
                <a:cs typeface="+mj-cs"/>
              </a:defRPr>
            </a:lvl1pPr>
          </a:lstStyle>
          <a:p>
            <a:r>
              <a:rPr lang="en-GB" sz="5400" dirty="0"/>
              <a:t>Questions &amp; </a:t>
            </a:r>
            <a:r>
              <a:rPr lang="en-GB" sz="5400" dirty="0">
                <a:solidFill>
                  <a:schemeClr val="bg2">
                    <a:lumMod val="75000"/>
                  </a:schemeClr>
                </a:solidFill>
              </a:rPr>
              <a:t>Potential</a:t>
            </a:r>
            <a:r>
              <a:rPr lang="en-GB" sz="5400" dirty="0"/>
              <a:t> Answers</a:t>
            </a:r>
          </a:p>
        </p:txBody>
      </p:sp>
      <p:pic>
        <p:nvPicPr>
          <p:cNvPr id="2" name="Picture 2">
            <a:extLst>
              <a:ext uri="{FF2B5EF4-FFF2-40B4-BE49-F238E27FC236}">
                <a16:creationId xmlns:a16="http://schemas.microsoft.com/office/drawing/2014/main" id="{A9F352ED-55C3-0718-1730-89D78D752E73}"/>
              </a:ext>
            </a:extLst>
          </p:cNvPr>
          <p:cNvPicPr>
            <a:picLocks noChangeAspect="1"/>
          </p:cNvPicPr>
          <p:nvPr/>
        </p:nvPicPr>
        <p:blipFill>
          <a:blip r:embed="rId2"/>
          <a:stretch>
            <a:fillRect/>
          </a:stretch>
        </p:blipFill>
        <p:spPr>
          <a:xfrm>
            <a:off x="2731477" y="1770873"/>
            <a:ext cx="6729046" cy="359174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4785580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el 10">
            <a:extLst>
              <a:ext uri="{FF2B5EF4-FFF2-40B4-BE49-F238E27FC236}">
                <a16:creationId xmlns:a16="http://schemas.microsoft.com/office/drawing/2014/main" id="{72D13131-79CF-8701-656B-BEFF02678053}"/>
              </a:ext>
            </a:extLst>
          </p:cNvPr>
          <p:cNvSpPr>
            <a:spLocks noGrp="1"/>
          </p:cNvSpPr>
          <p:nvPr>
            <p:ph type="title" idx="4294967295"/>
          </p:nvPr>
        </p:nvSpPr>
        <p:spPr>
          <a:xfrm>
            <a:off x="0" y="0"/>
            <a:ext cx="12192000" cy="6858000"/>
          </a:xfrm>
          <a:prstGeom prst="rect">
            <a:avLst/>
          </a:prstGeom>
        </p:spPr>
        <p:txBody>
          <a:bodyPr anchor="ctr" anchorCtr="0"/>
          <a:lstStyle/>
          <a:p>
            <a:pPr algn="ctr"/>
            <a:r>
              <a:rPr lang="en-US" sz="25000">
                <a:solidFill>
                  <a:schemeClr val="bg1"/>
                </a:solidFill>
                <a:latin typeface="Stencil" panose="040409050D0802020404" pitchFamily="82" charset="0"/>
              </a:rPr>
              <a:t>2</a:t>
            </a:r>
            <a:endParaRPr lang="en-DE" sz="25000">
              <a:solidFill>
                <a:schemeClr val="bg1"/>
              </a:solidFill>
              <a:latin typeface="Stencil" panose="040409050D0802020404" pitchFamily="82" charset="0"/>
            </a:endParaRPr>
          </a:p>
        </p:txBody>
      </p:sp>
    </p:spTree>
    <p:extLst>
      <p:ext uri="{BB962C8B-B14F-4D97-AF65-F5344CB8AC3E}">
        <p14:creationId xmlns:p14="http://schemas.microsoft.com/office/powerpoint/2010/main" val="986012733"/>
      </p:ext>
    </p:extLst>
  </p:cSld>
  <p:clrMapOvr>
    <a:masterClrMapping/>
  </p:clrMapOvr>
  <p:transition spd="slow" advTm="1000">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el 10">
            <a:extLst>
              <a:ext uri="{FF2B5EF4-FFF2-40B4-BE49-F238E27FC236}">
                <a16:creationId xmlns:a16="http://schemas.microsoft.com/office/drawing/2014/main" id="{72D13131-79CF-8701-656B-BEFF02678053}"/>
              </a:ext>
            </a:extLst>
          </p:cNvPr>
          <p:cNvSpPr>
            <a:spLocks noGrp="1"/>
          </p:cNvSpPr>
          <p:nvPr>
            <p:ph type="title" idx="4294967295"/>
          </p:nvPr>
        </p:nvSpPr>
        <p:spPr>
          <a:xfrm>
            <a:off x="0" y="0"/>
            <a:ext cx="12192000" cy="6858000"/>
          </a:xfrm>
          <a:prstGeom prst="rect">
            <a:avLst/>
          </a:prstGeom>
        </p:spPr>
        <p:txBody>
          <a:bodyPr anchor="ctr" anchorCtr="0"/>
          <a:lstStyle/>
          <a:p>
            <a:pPr algn="ctr"/>
            <a:r>
              <a:rPr lang="en-US" sz="25000">
                <a:latin typeface="Stencil" panose="040409050D0802020404" pitchFamily="82" charset="0"/>
              </a:rPr>
              <a:t>1</a:t>
            </a:r>
            <a:endParaRPr lang="en-DE" sz="25000">
              <a:latin typeface="Stencil" panose="040409050D0802020404" pitchFamily="82" charset="0"/>
            </a:endParaRPr>
          </a:p>
        </p:txBody>
      </p:sp>
    </p:spTree>
    <p:extLst>
      <p:ext uri="{BB962C8B-B14F-4D97-AF65-F5344CB8AC3E}">
        <p14:creationId xmlns:p14="http://schemas.microsoft.com/office/powerpoint/2010/main" val="73231530"/>
      </p:ext>
    </p:extLst>
  </p:cSld>
  <p:clrMapOvr>
    <a:masterClrMapping/>
  </p:clrMapOvr>
  <p:transition spd="slow" advTm="1000">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a:extLst>
              <a:ext uri="{FF2B5EF4-FFF2-40B4-BE49-F238E27FC236}">
                <a16:creationId xmlns:a16="http://schemas.microsoft.com/office/drawing/2014/main" id="{FB22B504-146E-1966-17CE-BB797BC6083D}"/>
              </a:ext>
            </a:extLst>
          </p:cNvPr>
          <p:cNvSpPr txBox="1">
            <a:spLocks/>
          </p:cNvSpPr>
          <p:nvPr/>
        </p:nvSpPr>
        <p:spPr>
          <a:xfrm>
            <a:off x="1524000" y="4597215"/>
            <a:ext cx="9144000" cy="631759"/>
          </a:xfrm>
          <a:prstGeom prst="rect">
            <a:avLst/>
          </a:prstGeom>
        </p:spPr>
        <p:txBody>
          <a:bodyPr>
            <a:noAutofit/>
          </a:bodyPr>
          <a:lstStyle>
            <a:lvl1pPr marL="0" indent="0" algn="ctr" defTabSz="914400" rtl="0" eaLnBrk="1" latinLnBrk="0" hangingPunct="1">
              <a:lnSpc>
                <a:spcPct val="90000"/>
              </a:lnSpc>
              <a:spcBef>
                <a:spcPts val="1000"/>
              </a:spcBef>
              <a:buFont typeface="Arial" panose="020B0604020202020204" pitchFamily="34" charset="0"/>
              <a:buNone/>
              <a:defRPr sz="4400" kern="1200">
                <a:solidFill>
                  <a:srgbClr val="3B2B46"/>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fr-FR" sz="3600" b="1" i="1" dirty="0"/>
              <a:t>Emanuel Palm</a:t>
            </a:r>
            <a:endParaRPr lang="en-GB" sz="3600" b="1" i="1" dirty="0"/>
          </a:p>
        </p:txBody>
      </p:sp>
      <p:cxnSp>
        <p:nvCxnSpPr>
          <p:cNvPr id="6" name="Connecteur droit 5">
            <a:extLst>
              <a:ext uri="{FF2B5EF4-FFF2-40B4-BE49-F238E27FC236}">
                <a16:creationId xmlns:a16="http://schemas.microsoft.com/office/drawing/2014/main" id="{A169C0FB-08C4-E3EC-573C-91852880EBAA}"/>
              </a:ext>
            </a:extLst>
          </p:cNvPr>
          <p:cNvCxnSpPr/>
          <p:nvPr/>
        </p:nvCxnSpPr>
        <p:spPr>
          <a:xfrm>
            <a:off x="3867150" y="4415220"/>
            <a:ext cx="4508500" cy="0"/>
          </a:xfrm>
          <a:prstGeom prst="line">
            <a:avLst/>
          </a:prstGeom>
          <a:ln>
            <a:solidFill>
              <a:srgbClr val="3B2B46"/>
            </a:solidFill>
          </a:ln>
        </p:spPr>
        <p:style>
          <a:lnRef idx="1">
            <a:schemeClr val="accent1"/>
          </a:lnRef>
          <a:fillRef idx="0">
            <a:schemeClr val="accent1"/>
          </a:fillRef>
          <a:effectRef idx="0">
            <a:schemeClr val="accent1"/>
          </a:effectRef>
          <a:fontRef idx="minor">
            <a:schemeClr val="tx1"/>
          </a:fontRef>
        </p:style>
      </p:cxnSp>
      <p:sp>
        <p:nvSpPr>
          <p:cNvPr id="4" name="Titel 3">
            <a:extLst>
              <a:ext uri="{FF2B5EF4-FFF2-40B4-BE49-F238E27FC236}">
                <a16:creationId xmlns:a16="http://schemas.microsoft.com/office/drawing/2014/main" id="{0E2348EB-2258-5792-670F-322202E630B4}"/>
              </a:ext>
            </a:extLst>
          </p:cNvPr>
          <p:cNvSpPr>
            <a:spLocks noGrp="1"/>
          </p:cNvSpPr>
          <p:nvPr>
            <p:ph type="title" idx="4294967295"/>
          </p:nvPr>
        </p:nvSpPr>
        <p:spPr>
          <a:xfrm>
            <a:off x="105103" y="1978492"/>
            <a:ext cx="11981794" cy="2436728"/>
          </a:xfrm>
          <a:prstGeom prst="rect">
            <a:avLst/>
          </a:prstGeom>
          <a:ln>
            <a:noFill/>
          </a:ln>
        </p:spPr>
        <p:txBody>
          <a:bodyPr anchor="b" anchorCtr="0"/>
          <a:lstStyle/>
          <a:p>
            <a:pPr algn="ctr"/>
            <a:r>
              <a:rPr lang="en-US" i="1" dirty="0">
                <a:solidFill>
                  <a:srgbClr val="346297"/>
                </a:solidFill>
                <a:effectLst/>
                <a:latin typeface="+mn-lt"/>
              </a:rPr>
              <a:t>Building robust</a:t>
            </a:r>
            <a:br>
              <a:rPr lang="en-US" sz="5400" b="1" dirty="0">
                <a:solidFill>
                  <a:srgbClr val="346297"/>
                </a:solidFill>
                <a:effectLst/>
                <a:latin typeface="+mn-lt"/>
              </a:rPr>
            </a:br>
            <a:r>
              <a:rPr lang="en-US" sz="5400" b="1" dirty="0">
                <a:solidFill>
                  <a:srgbClr val="346297"/>
                </a:solidFill>
                <a:effectLst/>
                <a:latin typeface="+mn-lt"/>
              </a:rPr>
              <a:t>CI/CD pipelines </a:t>
            </a:r>
            <a:r>
              <a:rPr lang="en-US" sz="4000" b="1" dirty="0">
                <a:solidFill>
                  <a:srgbClr val="346297"/>
                </a:solidFill>
                <a:effectLst/>
                <a:latin typeface="+mn-lt"/>
              </a:rPr>
              <a:t>with</a:t>
            </a:r>
            <a:r>
              <a:rPr lang="en-US" sz="5400" b="1" dirty="0">
                <a:solidFill>
                  <a:srgbClr val="346297"/>
                </a:solidFill>
                <a:effectLst/>
                <a:latin typeface="+mn-lt"/>
              </a:rPr>
              <a:t> GitHub Apps</a:t>
            </a:r>
            <a:br>
              <a:rPr lang="en-US" sz="5400" b="1" dirty="0">
                <a:solidFill>
                  <a:srgbClr val="346297"/>
                </a:solidFill>
                <a:effectLst/>
                <a:latin typeface="+mn-lt"/>
              </a:rPr>
            </a:br>
            <a:r>
              <a:rPr lang="en-US" i="1" dirty="0">
                <a:solidFill>
                  <a:srgbClr val="346297"/>
                </a:solidFill>
                <a:effectLst/>
                <a:latin typeface="+mn-lt"/>
              </a:rPr>
              <a:t>and custom automation</a:t>
            </a:r>
            <a:endParaRPr lang="en-DE" i="1" dirty="0">
              <a:solidFill>
                <a:srgbClr val="346297"/>
              </a:solidFill>
              <a:effectLst/>
              <a:latin typeface="+mn-lt"/>
            </a:endParaRPr>
          </a:p>
        </p:txBody>
      </p:sp>
    </p:spTree>
    <p:extLst>
      <p:ext uri="{BB962C8B-B14F-4D97-AF65-F5344CB8AC3E}">
        <p14:creationId xmlns:p14="http://schemas.microsoft.com/office/powerpoint/2010/main" val="21938168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A001B59F-3978-D878-399A-720FE2E15FF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CD0C4A1-3D58-8D99-F8FB-D80E735C51A2}"/>
              </a:ext>
            </a:extLst>
          </p:cNvPr>
          <p:cNvSpPr>
            <a:spLocks noGrp="1"/>
          </p:cNvSpPr>
          <p:nvPr>
            <p:ph type="title"/>
          </p:nvPr>
        </p:nvSpPr>
        <p:spPr/>
        <p:txBody>
          <a:bodyPr/>
          <a:lstStyle/>
          <a:p>
            <a:r>
              <a:rPr lang="en-US" dirty="0"/>
              <a:t>Story about public / private repo</a:t>
            </a:r>
          </a:p>
        </p:txBody>
      </p:sp>
      <p:sp>
        <p:nvSpPr>
          <p:cNvPr id="3" name="Content Placeholder 2">
            <a:extLst>
              <a:ext uri="{FF2B5EF4-FFF2-40B4-BE49-F238E27FC236}">
                <a16:creationId xmlns:a16="http://schemas.microsoft.com/office/drawing/2014/main" id="{3DE16171-8466-F52F-FA0A-840A5C817FFB}"/>
              </a:ext>
            </a:extLst>
          </p:cNvPr>
          <p:cNvSpPr>
            <a:spLocks noGrp="1"/>
          </p:cNvSpPr>
          <p:nvPr>
            <p:ph idx="1"/>
          </p:nvPr>
        </p:nvSpPr>
        <p:spPr/>
        <p:txBody>
          <a:bodyPr/>
          <a:lstStyle/>
          <a:p>
            <a:r>
              <a:rPr lang="en-US" dirty="0"/>
              <a:t>Talk a little bit about automating repo actions and events</a:t>
            </a:r>
          </a:p>
          <a:p>
            <a:r>
              <a:rPr lang="en-US" dirty="0"/>
              <a:t>“Getting your code on GitHub is great. You can share your project with the world, you can automate your releases and deployments”</a:t>
            </a:r>
          </a:p>
        </p:txBody>
      </p:sp>
    </p:spTree>
    <p:extLst>
      <p:ext uri="{BB962C8B-B14F-4D97-AF65-F5344CB8AC3E}">
        <p14:creationId xmlns:p14="http://schemas.microsoft.com/office/powerpoint/2010/main" val="1739755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5AFFBD2E-353D-9F47-95AF-49A11725A7B1}"/>
              </a:ext>
            </a:extLst>
          </p:cNvPr>
          <p:cNvGrpSpPr/>
          <p:nvPr/>
        </p:nvGrpSpPr>
        <p:grpSpPr>
          <a:xfrm>
            <a:off x="2961644" y="2625969"/>
            <a:ext cx="2743196" cy="1728736"/>
            <a:chOff x="762004" y="2625969"/>
            <a:chExt cx="2743196" cy="1728736"/>
          </a:xfrm>
        </p:grpSpPr>
        <p:pic>
          <p:nvPicPr>
            <p:cNvPr id="13" name="Graphic 12">
              <a:extLst>
                <a:ext uri="{FF2B5EF4-FFF2-40B4-BE49-F238E27FC236}">
                  <a16:creationId xmlns:a16="http://schemas.microsoft.com/office/drawing/2014/main" id="{A04433DD-7BD1-01EC-7F01-D90A337C3B8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509104" y="2625969"/>
              <a:ext cx="1248997" cy="1248997"/>
            </a:xfrm>
            <a:prstGeom prst="rect">
              <a:avLst/>
            </a:prstGeom>
          </p:spPr>
        </p:pic>
        <p:sp>
          <p:nvSpPr>
            <p:cNvPr id="15" name="TextBox 14">
              <a:extLst>
                <a:ext uri="{FF2B5EF4-FFF2-40B4-BE49-F238E27FC236}">
                  <a16:creationId xmlns:a16="http://schemas.microsoft.com/office/drawing/2014/main" id="{D63CEF1B-E46D-F0A4-278C-AD525798267F}"/>
                </a:ext>
              </a:extLst>
            </p:cNvPr>
            <p:cNvSpPr txBox="1"/>
            <p:nvPr/>
          </p:nvSpPr>
          <p:spPr>
            <a:xfrm>
              <a:off x="762004" y="3893040"/>
              <a:ext cx="2743196" cy="461665"/>
            </a:xfrm>
            <a:prstGeom prst="rect">
              <a:avLst/>
            </a:prstGeom>
            <a:noFill/>
          </p:spPr>
          <p:txBody>
            <a:bodyPr wrap="square" rtlCol="0">
              <a:spAutoFit/>
            </a:bodyPr>
            <a:lstStyle/>
            <a:p>
              <a:pPr algn="ctr"/>
              <a:r>
                <a:rPr lang="en-US" sz="2400" dirty="0"/>
                <a:t>PSConfEU2025-Core</a:t>
              </a:r>
            </a:p>
          </p:txBody>
        </p:sp>
      </p:grpSp>
      <p:grpSp>
        <p:nvGrpSpPr>
          <p:cNvPr id="23" name="Group 22">
            <a:extLst>
              <a:ext uri="{FF2B5EF4-FFF2-40B4-BE49-F238E27FC236}">
                <a16:creationId xmlns:a16="http://schemas.microsoft.com/office/drawing/2014/main" id="{139717DF-84DB-430F-4AE4-A6F34ADE3564}"/>
              </a:ext>
            </a:extLst>
          </p:cNvPr>
          <p:cNvGrpSpPr/>
          <p:nvPr/>
        </p:nvGrpSpPr>
        <p:grpSpPr>
          <a:xfrm>
            <a:off x="6095999" y="2391994"/>
            <a:ext cx="3470034" cy="1962711"/>
            <a:chOff x="8323381" y="2391994"/>
            <a:chExt cx="3470034" cy="1962711"/>
          </a:xfrm>
        </p:grpSpPr>
        <p:pic>
          <p:nvPicPr>
            <p:cNvPr id="18" name="Graphic 17">
              <a:extLst>
                <a:ext uri="{FF2B5EF4-FFF2-40B4-BE49-F238E27FC236}">
                  <a16:creationId xmlns:a16="http://schemas.microsoft.com/office/drawing/2014/main" id="{51E9A515-D0A0-0FE0-CC54-B73E1E3F09D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484340" y="2391994"/>
              <a:ext cx="561243" cy="561243"/>
            </a:xfrm>
            <a:prstGeom prst="rect">
              <a:avLst/>
            </a:prstGeom>
          </p:spPr>
        </p:pic>
        <p:grpSp>
          <p:nvGrpSpPr>
            <p:cNvPr id="19" name="Group 18">
              <a:extLst>
                <a:ext uri="{FF2B5EF4-FFF2-40B4-BE49-F238E27FC236}">
                  <a16:creationId xmlns:a16="http://schemas.microsoft.com/office/drawing/2014/main" id="{3C8A6DB5-D169-27D0-C043-44D6203D8149}"/>
                </a:ext>
              </a:extLst>
            </p:cNvPr>
            <p:cNvGrpSpPr/>
            <p:nvPr/>
          </p:nvGrpSpPr>
          <p:grpSpPr>
            <a:xfrm>
              <a:off x="8323381" y="2625969"/>
              <a:ext cx="3470034" cy="1728736"/>
              <a:chOff x="398585" y="2625969"/>
              <a:chExt cx="3470034" cy="1728736"/>
            </a:xfrm>
          </p:grpSpPr>
          <p:pic>
            <p:nvPicPr>
              <p:cNvPr id="20" name="Graphic 19">
                <a:extLst>
                  <a:ext uri="{FF2B5EF4-FFF2-40B4-BE49-F238E27FC236}">
                    <a16:creationId xmlns:a16="http://schemas.microsoft.com/office/drawing/2014/main" id="{4B74E1BB-97E5-DC41-E103-3C5DBA411A1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509104" y="2625969"/>
                <a:ext cx="1248997" cy="1248997"/>
              </a:xfrm>
              <a:prstGeom prst="rect">
                <a:avLst/>
              </a:prstGeom>
            </p:spPr>
          </p:pic>
          <p:sp>
            <p:nvSpPr>
              <p:cNvPr id="21" name="TextBox 20">
                <a:extLst>
                  <a:ext uri="{FF2B5EF4-FFF2-40B4-BE49-F238E27FC236}">
                    <a16:creationId xmlns:a16="http://schemas.microsoft.com/office/drawing/2014/main" id="{EA391288-C621-5A87-C80C-6FF43540F75C}"/>
                  </a:ext>
                </a:extLst>
              </p:cNvPr>
              <p:cNvSpPr txBox="1"/>
              <p:nvPr/>
            </p:nvSpPr>
            <p:spPr>
              <a:xfrm>
                <a:off x="398585" y="3893040"/>
                <a:ext cx="3470034" cy="461665"/>
              </a:xfrm>
              <a:prstGeom prst="rect">
                <a:avLst/>
              </a:prstGeom>
              <a:noFill/>
            </p:spPr>
            <p:txBody>
              <a:bodyPr wrap="square" rtlCol="0">
                <a:spAutoFit/>
              </a:bodyPr>
              <a:lstStyle/>
              <a:p>
                <a:pPr algn="ctr"/>
                <a:r>
                  <a:rPr lang="en-US" sz="2400" dirty="0"/>
                  <a:t>PSConfEU2025-Internal</a:t>
                </a:r>
              </a:p>
            </p:txBody>
          </p:sp>
        </p:grpSp>
      </p:grpSp>
      <p:sp>
        <p:nvSpPr>
          <p:cNvPr id="24" name="TextBox 23">
            <a:extLst>
              <a:ext uri="{FF2B5EF4-FFF2-40B4-BE49-F238E27FC236}">
                <a16:creationId xmlns:a16="http://schemas.microsoft.com/office/drawing/2014/main" id="{6A2DEECB-FCFC-F190-44DF-64E89B65E956}"/>
              </a:ext>
            </a:extLst>
          </p:cNvPr>
          <p:cNvSpPr txBox="1"/>
          <p:nvPr/>
        </p:nvSpPr>
        <p:spPr>
          <a:xfrm>
            <a:off x="5618946" y="2859303"/>
            <a:ext cx="954107" cy="1015663"/>
          </a:xfrm>
          <a:prstGeom prst="rect">
            <a:avLst/>
          </a:prstGeom>
          <a:noFill/>
        </p:spPr>
        <p:txBody>
          <a:bodyPr wrap="none" rtlCol="0">
            <a:spAutoFit/>
          </a:bodyPr>
          <a:lstStyle/>
          <a:p>
            <a:r>
              <a:rPr lang="en-US" sz="6000" dirty="0"/>
              <a:t>🔁</a:t>
            </a:r>
          </a:p>
        </p:txBody>
      </p:sp>
    </p:spTree>
    <p:extLst>
      <p:ext uri="{BB962C8B-B14F-4D97-AF65-F5344CB8AC3E}">
        <p14:creationId xmlns:p14="http://schemas.microsoft.com/office/powerpoint/2010/main" val="37206200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fade">
                                      <p:cBhvr>
                                        <p:cTn id="1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9A69F3-14C1-BA18-A748-3C53F25F4CC6}"/>
            </a:ext>
          </a:extLst>
        </p:cNvPr>
        <p:cNvGrpSpPr/>
        <p:nvPr/>
      </p:nvGrpSpPr>
      <p:grpSpPr>
        <a:xfrm>
          <a:off x="0" y="0"/>
          <a:ext cx="0" cy="0"/>
          <a:chOff x="0" y="0"/>
          <a:chExt cx="0" cy="0"/>
        </a:xfrm>
      </p:grpSpPr>
      <p:grpSp>
        <p:nvGrpSpPr>
          <p:cNvPr id="16" name="Group 15">
            <a:extLst>
              <a:ext uri="{FF2B5EF4-FFF2-40B4-BE49-F238E27FC236}">
                <a16:creationId xmlns:a16="http://schemas.microsoft.com/office/drawing/2014/main" id="{967B8FAF-B70E-618D-6C0B-CFCDB7B44ADD}"/>
              </a:ext>
            </a:extLst>
          </p:cNvPr>
          <p:cNvGrpSpPr/>
          <p:nvPr/>
        </p:nvGrpSpPr>
        <p:grpSpPr>
          <a:xfrm>
            <a:off x="838200" y="2625969"/>
            <a:ext cx="2743196" cy="1728736"/>
            <a:chOff x="762004" y="2625969"/>
            <a:chExt cx="2743196" cy="1728736"/>
          </a:xfrm>
        </p:grpSpPr>
        <p:pic>
          <p:nvPicPr>
            <p:cNvPr id="13" name="Graphic 12">
              <a:extLst>
                <a:ext uri="{FF2B5EF4-FFF2-40B4-BE49-F238E27FC236}">
                  <a16:creationId xmlns:a16="http://schemas.microsoft.com/office/drawing/2014/main" id="{815BA5BF-AAEE-7093-594D-300D0E85C92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509104" y="2625969"/>
              <a:ext cx="1248997" cy="1248997"/>
            </a:xfrm>
            <a:prstGeom prst="rect">
              <a:avLst/>
            </a:prstGeom>
          </p:spPr>
        </p:pic>
        <p:sp>
          <p:nvSpPr>
            <p:cNvPr id="15" name="TextBox 14">
              <a:extLst>
                <a:ext uri="{FF2B5EF4-FFF2-40B4-BE49-F238E27FC236}">
                  <a16:creationId xmlns:a16="http://schemas.microsoft.com/office/drawing/2014/main" id="{9ADE958A-78A9-886D-F8FF-D02C3EEDEE1A}"/>
                </a:ext>
              </a:extLst>
            </p:cNvPr>
            <p:cNvSpPr txBox="1"/>
            <p:nvPr/>
          </p:nvSpPr>
          <p:spPr>
            <a:xfrm>
              <a:off x="762004" y="3893040"/>
              <a:ext cx="2743196" cy="461665"/>
            </a:xfrm>
            <a:prstGeom prst="rect">
              <a:avLst/>
            </a:prstGeom>
            <a:noFill/>
          </p:spPr>
          <p:txBody>
            <a:bodyPr wrap="square" rtlCol="0">
              <a:spAutoFit/>
            </a:bodyPr>
            <a:lstStyle/>
            <a:p>
              <a:pPr algn="ctr"/>
              <a:r>
                <a:rPr lang="en-US" sz="2400" dirty="0"/>
                <a:t>PSConfEU2025-Core</a:t>
              </a:r>
            </a:p>
          </p:txBody>
        </p:sp>
      </p:grpSp>
      <p:grpSp>
        <p:nvGrpSpPr>
          <p:cNvPr id="23" name="Group 22">
            <a:extLst>
              <a:ext uri="{FF2B5EF4-FFF2-40B4-BE49-F238E27FC236}">
                <a16:creationId xmlns:a16="http://schemas.microsoft.com/office/drawing/2014/main" id="{57DEF0F4-27BD-E602-42D3-315F6866FDA9}"/>
              </a:ext>
            </a:extLst>
          </p:cNvPr>
          <p:cNvGrpSpPr/>
          <p:nvPr/>
        </p:nvGrpSpPr>
        <p:grpSpPr>
          <a:xfrm>
            <a:off x="7883766" y="2391994"/>
            <a:ext cx="3470034" cy="1962711"/>
            <a:chOff x="8323381" y="2391994"/>
            <a:chExt cx="3470034" cy="1962711"/>
          </a:xfrm>
        </p:grpSpPr>
        <p:pic>
          <p:nvPicPr>
            <p:cNvPr id="18" name="Graphic 17">
              <a:extLst>
                <a:ext uri="{FF2B5EF4-FFF2-40B4-BE49-F238E27FC236}">
                  <a16:creationId xmlns:a16="http://schemas.microsoft.com/office/drawing/2014/main" id="{2214851F-85C5-CC1E-E1AA-A606C309AE2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484340" y="2391994"/>
              <a:ext cx="561243" cy="561243"/>
            </a:xfrm>
            <a:prstGeom prst="rect">
              <a:avLst/>
            </a:prstGeom>
          </p:spPr>
        </p:pic>
        <p:grpSp>
          <p:nvGrpSpPr>
            <p:cNvPr id="19" name="Group 18">
              <a:extLst>
                <a:ext uri="{FF2B5EF4-FFF2-40B4-BE49-F238E27FC236}">
                  <a16:creationId xmlns:a16="http://schemas.microsoft.com/office/drawing/2014/main" id="{801BD0B7-FD30-5E05-FF0F-8B3AE67BDC67}"/>
                </a:ext>
              </a:extLst>
            </p:cNvPr>
            <p:cNvGrpSpPr/>
            <p:nvPr/>
          </p:nvGrpSpPr>
          <p:grpSpPr>
            <a:xfrm>
              <a:off x="8323381" y="2625969"/>
              <a:ext cx="3470034" cy="1728736"/>
              <a:chOff x="398585" y="2625969"/>
              <a:chExt cx="3470034" cy="1728736"/>
            </a:xfrm>
          </p:grpSpPr>
          <p:pic>
            <p:nvPicPr>
              <p:cNvPr id="20" name="Graphic 19">
                <a:extLst>
                  <a:ext uri="{FF2B5EF4-FFF2-40B4-BE49-F238E27FC236}">
                    <a16:creationId xmlns:a16="http://schemas.microsoft.com/office/drawing/2014/main" id="{2D6F401E-C960-B955-2409-F61D1AD86D9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509104" y="2625969"/>
                <a:ext cx="1248997" cy="1248997"/>
              </a:xfrm>
              <a:prstGeom prst="rect">
                <a:avLst/>
              </a:prstGeom>
            </p:spPr>
          </p:pic>
          <p:sp>
            <p:nvSpPr>
              <p:cNvPr id="21" name="TextBox 20">
                <a:extLst>
                  <a:ext uri="{FF2B5EF4-FFF2-40B4-BE49-F238E27FC236}">
                    <a16:creationId xmlns:a16="http://schemas.microsoft.com/office/drawing/2014/main" id="{342C16F8-C0C2-3B61-EC0B-0C705903E757}"/>
                  </a:ext>
                </a:extLst>
              </p:cNvPr>
              <p:cNvSpPr txBox="1"/>
              <p:nvPr/>
            </p:nvSpPr>
            <p:spPr>
              <a:xfrm>
                <a:off x="398585" y="3893040"/>
                <a:ext cx="3470034" cy="461665"/>
              </a:xfrm>
              <a:prstGeom prst="rect">
                <a:avLst/>
              </a:prstGeom>
              <a:noFill/>
            </p:spPr>
            <p:txBody>
              <a:bodyPr wrap="square" rtlCol="0">
                <a:spAutoFit/>
              </a:bodyPr>
              <a:lstStyle/>
              <a:p>
                <a:pPr algn="ctr"/>
                <a:r>
                  <a:rPr lang="en-US" sz="2400" dirty="0"/>
                  <a:t>PSConfEU2025-Internal</a:t>
                </a:r>
              </a:p>
            </p:txBody>
          </p:sp>
        </p:grpSp>
      </p:grpSp>
      <p:pic>
        <p:nvPicPr>
          <p:cNvPr id="22" name="Picture 21" hidden="1">
            <a:extLst>
              <a:ext uri="{FF2B5EF4-FFF2-40B4-BE49-F238E27FC236}">
                <a16:creationId xmlns:a16="http://schemas.microsoft.com/office/drawing/2014/main" id="{89FE5C92-0882-5CDF-B4AB-C93EC7237A05}"/>
              </a:ext>
            </a:extLst>
          </p:cNvPr>
          <p:cNvPicPr>
            <a:picLocks noChangeAspect="1"/>
          </p:cNvPicPr>
          <p:nvPr/>
        </p:nvPicPr>
        <p:blipFill>
          <a:blip r:embed="rId6"/>
          <a:stretch>
            <a:fillRect/>
          </a:stretch>
        </p:blipFill>
        <p:spPr>
          <a:xfrm>
            <a:off x="447629" y="2035601"/>
            <a:ext cx="11296742" cy="3009226"/>
          </a:xfrm>
          <a:prstGeom prst="roundRect">
            <a:avLst>
              <a:gd name="adj" fmla="val 8594"/>
            </a:avLst>
          </a:prstGeom>
          <a:solidFill>
            <a:srgbClr val="FFFFFF">
              <a:shade val="85000"/>
            </a:srgbClr>
          </a:solidFill>
          <a:ln>
            <a:noFill/>
          </a:ln>
          <a:effectLst/>
        </p:spPr>
      </p:pic>
      <p:pic>
        <p:nvPicPr>
          <p:cNvPr id="7" name="Graphic 6">
            <a:extLst>
              <a:ext uri="{FF2B5EF4-FFF2-40B4-BE49-F238E27FC236}">
                <a16:creationId xmlns:a16="http://schemas.microsoft.com/office/drawing/2014/main" id="{B641060B-3568-8B12-AA12-ED6B5776C15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603464" y="2310769"/>
            <a:ext cx="594252" cy="594252"/>
          </a:xfrm>
          <a:prstGeom prst="rect">
            <a:avLst/>
          </a:prstGeom>
        </p:spPr>
      </p:pic>
      <p:sp>
        <p:nvSpPr>
          <p:cNvPr id="8" name="TextBox 7">
            <a:extLst>
              <a:ext uri="{FF2B5EF4-FFF2-40B4-BE49-F238E27FC236}">
                <a16:creationId xmlns:a16="http://schemas.microsoft.com/office/drawing/2014/main" id="{9F2095DD-27CC-5684-40E9-FF4DAFCE2572}"/>
              </a:ext>
            </a:extLst>
          </p:cNvPr>
          <p:cNvSpPr txBox="1"/>
          <p:nvPr/>
        </p:nvSpPr>
        <p:spPr>
          <a:xfrm>
            <a:off x="3110647" y="2049159"/>
            <a:ext cx="546945" cy="523220"/>
          </a:xfrm>
          <a:prstGeom prst="rect">
            <a:avLst/>
          </a:prstGeom>
          <a:noFill/>
        </p:spPr>
        <p:txBody>
          <a:bodyPr wrap="none" rtlCol="0">
            <a:spAutoFit/>
          </a:bodyPr>
          <a:lstStyle/>
          <a:p>
            <a:r>
              <a:rPr lang="en-US" sz="2800" b="1" dirty="0">
                <a:solidFill>
                  <a:srgbClr val="6FAD47"/>
                </a:solidFill>
              </a:rPr>
              <a:t>+1</a:t>
            </a:r>
          </a:p>
        </p:txBody>
      </p:sp>
      <p:pic>
        <p:nvPicPr>
          <p:cNvPr id="12" name="Graphic 11">
            <a:extLst>
              <a:ext uri="{FF2B5EF4-FFF2-40B4-BE49-F238E27FC236}">
                <a16:creationId xmlns:a16="http://schemas.microsoft.com/office/drawing/2014/main" id="{56736E1A-5E5B-DAD2-2A78-6E38E5678C9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603464" y="2310769"/>
            <a:ext cx="594252" cy="594252"/>
          </a:xfrm>
          <a:prstGeom prst="rect">
            <a:avLst/>
          </a:prstGeom>
        </p:spPr>
      </p:pic>
    </p:spTree>
    <p:extLst>
      <p:ext uri="{BB962C8B-B14F-4D97-AF65-F5344CB8AC3E}">
        <p14:creationId xmlns:p14="http://schemas.microsoft.com/office/powerpoint/2010/main" val="35711060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10"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par>
                                <p:cTn id="16" presetID="47"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1000"/>
                                        <p:tgtEl>
                                          <p:spTgt spid="8"/>
                                        </p:tgtEl>
                                      </p:cBhvr>
                                    </p:animEffect>
                                    <p:anim calcmode="lin" valueType="num">
                                      <p:cBhvr>
                                        <p:cTn id="19" dur="1000" fill="hold"/>
                                        <p:tgtEl>
                                          <p:spTgt spid="8"/>
                                        </p:tgtEl>
                                        <p:attrNameLst>
                                          <p:attrName>ppt_x</p:attrName>
                                        </p:attrNameLst>
                                      </p:cBhvr>
                                      <p:tavLst>
                                        <p:tav tm="0">
                                          <p:val>
                                            <p:strVal val="#ppt_x"/>
                                          </p:val>
                                        </p:tav>
                                        <p:tav tm="100000">
                                          <p:val>
                                            <p:strVal val="#ppt_x"/>
                                          </p:val>
                                        </p:tav>
                                      </p:tavLst>
                                    </p:anim>
                                    <p:anim calcmode="lin" valueType="num">
                                      <p:cBhvr>
                                        <p:cTn id="20"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theme/theme1.xml><?xml version="1.0" encoding="utf-8"?>
<a:theme xmlns:a="http://schemas.openxmlformats.org/drawingml/2006/main" name="Titl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Blank">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Speaker's slid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Content">
  <a:themeElements>
    <a:clrScheme name="PSConfEU">
      <a:dk1>
        <a:sysClr val="windowText" lastClr="000000"/>
      </a:dk1>
      <a:lt1>
        <a:sysClr val="window" lastClr="FFFFFF"/>
      </a:lt1>
      <a:dk2>
        <a:srgbClr val="44546A"/>
      </a:dk2>
      <a:lt2>
        <a:srgbClr val="E7E6E6"/>
      </a:lt2>
      <a:accent1>
        <a:srgbClr val="326198"/>
      </a:accent1>
      <a:accent2>
        <a:srgbClr val="ED7D31"/>
      </a:accent2>
      <a:accent3>
        <a:srgbClr val="A5A5A5"/>
      </a:accent3>
      <a:accent4>
        <a:srgbClr val="FFC000"/>
      </a:accent4>
      <a:accent5>
        <a:srgbClr val="5B9BD5"/>
      </a:accent5>
      <a:accent6>
        <a:srgbClr val="70AD47"/>
      </a:accent6>
      <a:hlink>
        <a:srgbClr val="0563C1"/>
      </a:hlink>
      <a:folHlink>
        <a:srgbClr val="0563C1"/>
      </a:folHlink>
    </a:clrScheme>
    <a:fontScheme name="PSConfEU2022">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58c243a5-121d-4837-b81c-114e1b569ece">
      <Terms xmlns="http://schemas.microsoft.com/office/infopath/2007/PartnerControls"/>
    </lcf76f155ced4ddcb4097134ff3c332f>
    <TaxCatchAll xmlns="77f18391-c91f-4725-9130-63caf76c1806"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6910B4CA76F661498C662C4D69800553" ma:contentTypeVersion="13" ma:contentTypeDescription="Create a new document." ma:contentTypeScope="" ma:versionID="8e04fcd09f7a7dfd06ff4a6ceabf43dc">
  <xsd:schema xmlns:xsd="http://www.w3.org/2001/XMLSchema" xmlns:xs="http://www.w3.org/2001/XMLSchema" xmlns:p="http://schemas.microsoft.com/office/2006/metadata/properties" xmlns:ns2="58c243a5-121d-4837-b81c-114e1b569ece" xmlns:ns3="77f18391-c91f-4725-9130-63caf76c1806" targetNamespace="http://schemas.microsoft.com/office/2006/metadata/properties" ma:root="true" ma:fieldsID="665b7cb087352da028993c4fb985284c" ns2:_="" ns3:_="">
    <xsd:import namespace="58c243a5-121d-4837-b81c-114e1b569ece"/>
    <xsd:import namespace="77f18391-c91f-4725-9130-63caf76c1806"/>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lcf76f155ced4ddcb4097134ff3c332f" minOccurs="0"/>
                <xsd:element ref="ns3:TaxCatchAll" minOccurs="0"/>
                <xsd:element ref="ns2:MediaServiceDateTaken" minOccurs="0"/>
                <xsd:element ref="ns2:MediaServiceOCR" minOccurs="0"/>
                <xsd:element ref="ns2:MediaServiceGenerationTime" minOccurs="0"/>
                <xsd:element ref="ns2:MediaServiceEventHashCode" minOccurs="0"/>
                <xsd:element ref="ns2:MediaServiceLocatio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8c243a5-121d-4837-b81c-114e1b569ec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bd613703-4b30-4a23-b3bf-9e58a81c4af7" ma:termSetId="09814cd3-568e-fe90-9814-8d621ff8fb84" ma:anchorId="fba54fb3-c3e1-fe81-a776-ca4b69148c4d" ma:open="true" ma:isKeyword="false">
      <xsd:complexType>
        <xsd:sequence>
          <xsd:element ref="pc:Terms" minOccurs="0" maxOccurs="1"/>
        </xsd:sequence>
      </xsd:complexType>
    </xsd:element>
    <xsd:element name="MediaServiceDateTaken" ma:index="15" nillable="true" ma:displayName="MediaServiceDateTaken" ma:hidden="true" ma:indexed="true" ma:internalName="MediaServiceDateTaken"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Location" ma:index="19" nillable="true" ma:displayName="Location" ma:indexed="true" ma:internalName="MediaServiceLocation" ma:readOnly="true">
      <xsd:simpleType>
        <xsd:restriction base="dms:Text"/>
      </xsd:simpleType>
    </xsd:element>
    <xsd:element name="MediaLengthInSeconds" ma:index="20"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77f18391-c91f-4725-9130-63caf76c1806"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7308bfb8-9000-4349-8794-c2de05f0bbcb}" ma:internalName="TaxCatchAll" ma:showField="CatchAllData" ma:web="77f18391-c91f-4725-9130-63caf76c1806">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7D9B22B-F436-4FE5-B6C0-65AB2260F593}">
  <ds:schemaRefs>
    <ds:schemaRef ds:uri="http://schemas.microsoft.com/sharepoint/v3/contenttype/forms"/>
  </ds:schemaRefs>
</ds:datastoreItem>
</file>

<file path=customXml/itemProps2.xml><?xml version="1.0" encoding="utf-8"?>
<ds:datastoreItem xmlns:ds="http://schemas.openxmlformats.org/officeDocument/2006/customXml" ds:itemID="{AA9C06E3-346E-408E-B352-32E922A070CE}">
  <ds:schemaRefs>
    <ds:schemaRef ds:uri="http://schemas.microsoft.com/office/2006/metadata/properties"/>
    <ds:schemaRef ds:uri="http://schemas.microsoft.com/office/infopath/2007/PartnerControls"/>
    <ds:schemaRef ds:uri="2347cc20-e10c-452d-848a-c18e83138525"/>
    <ds:schemaRef ds:uri="85c0ce47-fe9c-4809-bf88-519c39a738e6"/>
    <ds:schemaRef ds:uri="58c243a5-121d-4837-b81c-114e1b569ece"/>
    <ds:schemaRef ds:uri="77f18391-c91f-4725-9130-63caf76c1806"/>
  </ds:schemaRefs>
</ds:datastoreItem>
</file>

<file path=customXml/itemProps3.xml><?xml version="1.0" encoding="utf-8"?>
<ds:datastoreItem xmlns:ds="http://schemas.openxmlformats.org/officeDocument/2006/customXml" ds:itemID="{79243F5F-D51B-403B-A401-EA162F27622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8c243a5-121d-4837-b81c-114e1b569ece"/>
    <ds:schemaRef ds:uri="77f18391-c91f-4725-9130-63caf76c180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0</TotalTime>
  <Words>1469</Words>
  <Application>Microsoft Macintosh PowerPoint</Application>
  <PresentationFormat>Widescreen</PresentationFormat>
  <Paragraphs>213</Paragraphs>
  <Slides>33</Slides>
  <Notes>10</Notes>
  <HiddenSlides>2</HiddenSlides>
  <MMClips>0</MMClips>
  <ScaleCrop>false</ScaleCrop>
  <HeadingPairs>
    <vt:vector size="6" baseType="variant">
      <vt:variant>
        <vt:lpstr>Fonts Used</vt:lpstr>
      </vt:variant>
      <vt:variant>
        <vt:i4>5</vt:i4>
      </vt:variant>
      <vt:variant>
        <vt:lpstr>Theme</vt:lpstr>
      </vt:variant>
      <vt:variant>
        <vt:i4>4</vt:i4>
      </vt:variant>
      <vt:variant>
        <vt:lpstr>Slide Titles</vt:lpstr>
      </vt:variant>
      <vt:variant>
        <vt:i4>33</vt:i4>
      </vt:variant>
    </vt:vector>
  </HeadingPairs>
  <TitlesOfParts>
    <vt:vector size="42" baseType="lpstr">
      <vt:lpstr>Aptos</vt:lpstr>
      <vt:lpstr>Arial</vt:lpstr>
      <vt:lpstr>Calibri</vt:lpstr>
      <vt:lpstr>Stencil</vt:lpstr>
      <vt:lpstr>Wingdings</vt:lpstr>
      <vt:lpstr>Title</vt:lpstr>
      <vt:lpstr>Blank</vt:lpstr>
      <vt:lpstr>Speaker's slide</vt:lpstr>
      <vt:lpstr>Content</vt:lpstr>
      <vt:lpstr>README</vt:lpstr>
      <vt:lpstr>Building robust CI/CD pipelines with GitHub Apps and custom automation</vt:lpstr>
      <vt:lpstr>3</vt:lpstr>
      <vt:lpstr>2</vt:lpstr>
      <vt:lpstr>1</vt:lpstr>
      <vt:lpstr>Building robust CI/CD pipelines with GitHub Apps and custom automation</vt:lpstr>
      <vt:lpstr>Story about public / private repo</vt:lpstr>
      <vt:lpstr>PowerPoint Presentation</vt:lpstr>
      <vt:lpstr>PowerPoint Presentation</vt:lpstr>
      <vt:lpstr>PowerPoint Presentation</vt:lpstr>
      <vt:lpstr>PowerPoint Presentation</vt:lpstr>
      <vt:lpstr>PowerPoint Presentation</vt:lpstr>
      <vt:lpstr>Many thanks to our sponsors:</vt:lpstr>
      <vt:lpstr>Emanuel Palm</vt:lpstr>
      <vt:lpstr>Agenda</vt:lpstr>
      <vt:lpstr>GitHub Actions Definitions</vt:lpstr>
      <vt:lpstr>Types of GitHub Actions</vt:lpstr>
      <vt:lpstr>Example of a GitHub Workflow</vt:lpstr>
      <vt:lpstr>PowerPoint Presentation</vt:lpstr>
      <vt:lpstr>PowerPoint Presentation</vt:lpstr>
      <vt:lpstr>PowerPoint Presentation</vt:lpstr>
      <vt:lpstr>Workflow Context Variables</vt:lpstr>
      <vt:lpstr>Thoughts on Secrets</vt:lpstr>
      <vt:lpstr>Tips &amp; Tooling</vt:lpstr>
      <vt:lpstr>GitHub Apps</vt:lpstr>
      <vt:lpstr>GitHub Apps vs OAuth Apps?</vt:lpstr>
      <vt:lpstr>Token Types (don’t we love it)</vt:lpstr>
      <vt:lpstr>What are we creating today?</vt:lpstr>
      <vt:lpstr>Demo</vt:lpstr>
      <vt:lpstr>PowerPoint Presentation</vt:lpstr>
      <vt:lpstr>Demo</vt:lpstr>
      <vt:lpstr>Summary</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2024-03-26T13:08:23Z</dcterms:created>
  <dcterms:modified xsi:type="dcterms:W3CDTF">2025-06-21T08:48:17Z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0x0101006910B4CA76F661498C662C4D69800553</vt:lpwstr>
  </property>
  <property fmtid="{D5CDD505-2E9C-101B-9397-08002B2CF9AE}" pid="3" name="MediaServiceImageTags">
    <vt:lpwstr/>
  </property>
</Properties>
</file>